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Proxima Nova"/>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08E25C-F881-414D-86D8-62EBD3C2DC29}">
  <a:tblStyle styleId="{9608E25C-F881-414D-86D8-62EBD3C2DC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C7A40D5-70E9-4B06-A9A5-20D0A14892BA}" styleName="Table_1">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roximaNova-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ProximaNova-italic.fntdata"/><Relationship Id="rId34" Type="http://schemas.openxmlformats.org/officeDocument/2006/relationships/slide" Target="slides/slide28.xml"/><Relationship Id="rId78" Type="http://schemas.openxmlformats.org/officeDocument/2006/relationships/font" Target="fonts/ProximaNova-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3e5cf682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3e5cf682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3e5cf682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3e5cf682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4eafbb75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4eafbb75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3e5cf682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3e5cf682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3e5cf682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3e5cf682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3e5cf682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3e5cf682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3e5cf682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3e5cf682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minute intro each!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3e5cf682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3e5cf682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minute intro each!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4bfe79a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4bfe79a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3e5cf682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3e5cf682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b3e5cf682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b3e5cf682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3e5cf682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3e5cf682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3e5cf682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3e5cf682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3e5cf682f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3e5cf682f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3e5cf682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b3e5cf682f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3e5cf682f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b3e5cf682f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3e5cf682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b3e5cf682f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4b40ae9d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b4b40ae9d8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4b40ae9d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b4b40ae9d8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3e5cf682f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b3e5cf682f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9a232354da44e7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9a232354da44e7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3e5cf682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3e5cf682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3e5cf682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b3e5cf682f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3e5cf682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b3e5cf682f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4b40ae9d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b4b40ae9d8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3e5cf682f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b3e5cf682f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3e5cf682f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3e5cf682f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4b40ae9d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b4b40ae9d8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3e5cf682f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b3e5cf682f_0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3e5cf682f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b3e5cf682f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3e5cf682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b3e5cf682f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4b40ae9d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b4b40ae9d8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3e5cf682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3e5cf682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3e5cf682f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3e5cf682f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3e5cf682f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3e5cf682f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4b40ad8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4b40ad8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4b40ad86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4b40ad86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3e5cf682f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3e5cf682f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3e5cf682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b3e5cf682f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b3e5cf682f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b3e5cf682f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3e5cf682f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b3e5cf682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 anyone tried to version data with GitHub?</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79a232354da44e7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9a232354da44e7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79a232354da44e7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9a232354da44e7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3e5cf682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3e5cf682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9a232354da44e7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9a232354da44e7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3e5cf682f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3e5cf682f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3e5cf682f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b3e5cf682f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b3e5cf682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b3e5cf682f_0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3e5cf682f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b3e5cf682f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b3e5cf682f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b3e5cf682f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3e5cf682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b3e5cf682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3e5cf682f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b3e5cf682f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3e5cf682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b3e5cf682f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3e5cf682f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b3e5cf682f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3e5cf682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3e5cf682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course is open-ended, because real-world solutions tend to be open-ended too.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b3e5cf682f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b3e5cf682f_0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b4b40ad86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b4b40ad865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3e5cf682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b3e5cf682f_0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3e5cf682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b3e5cf682f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3e5cf682f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b3e5cf682f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b3e5cf682f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b3e5cf682f_0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b3e5cf682f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b3e5cf682f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b3e5cf682f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b3e5cf682f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rgbClr val="222222"/>
                </a:solidFill>
                <a:highlight>
                  <a:srgbClr val="FFFFFF"/>
                </a:highlight>
              </a:rPr>
              <a:t>The longer you’ve adopted AI, the faster your development cycle, the lower your engineering cost, and the higher your ROI will be. ML models suffer from this problem that the longer it takes a model to be deployed, the less effective it will be.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79a232354da44e7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79a232354da44e7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a random number from 1 to 10</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4c091ca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4c091ca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3e5cf682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3e5cf682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79a232354da44e7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79a232354da44e7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3e5cf682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3e5cf682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3e5cf682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3e5cf682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800"/>
              <a:buNone/>
              <a:defRPr sz="2800">
                <a:solidFill>
                  <a:srgbClr val="000000"/>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Char char="●"/>
              <a:defRPr>
                <a:solidFill>
                  <a:srgbClr val="000000"/>
                </a:solidFill>
              </a:defRPr>
            </a:lvl1pPr>
            <a:lvl2pPr indent="-317500" lvl="1" marL="914400">
              <a:spcBef>
                <a:spcPts val="1600"/>
              </a:spcBef>
              <a:spcAft>
                <a:spcPts val="0"/>
              </a:spcAft>
              <a:buClr>
                <a:srgbClr val="000000"/>
              </a:buClr>
              <a:buSzPts val="1400"/>
              <a:buChar char="○"/>
              <a:defRPr>
                <a:solidFill>
                  <a:srgbClr val="000000"/>
                </a:solidFill>
              </a:defRPr>
            </a:lvl2pPr>
            <a:lvl3pPr indent="-317500" lvl="2" marL="1371600">
              <a:spcBef>
                <a:spcPts val="1600"/>
              </a:spcBef>
              <a:spcAft>
                <a:spcPts val="0"/>
              </a:spcAft>
              <a:buClr>
                <a:srgbClr val="000000"/>
              </a:buClr>
              <a:buSzPts val="1400"/>
              <a:buChar char="■"/>
              <a:defRPr>
                <a:solidFill>
                  <a:srgbClr val="000000"/>
                </a:solidFill>
              </a:defRPr>
            </a:lvl3pPr>
            <a:lvl4pPr indent="-317500" lvl="3" marL="1828800">
              <a:spcBef>
                <a:spcPts val="1600"/>
              </a:spcBef>
              <a:spcAft>
                <a:spcPts val="0"/>
              </a:spcAft>
              <a:buClr>
                <a:srgbClr val="000000"/>
              </a:buClr>
              <a:buSzPts val="1400"/>
              <a:buChar char="●"/>
              <a:defRPr>
                <a:solidFill>
                  <a:srgbClr val="000000"/>
                </a:solidFill>
              </a:defRPr>
            </a:lvl4pPr>
            <a:lvl5pPr indent="-317500" lvl="4" marL="2286000">
              <a:spcBef>
                <a:spcPts val="1600"/>
              </a:spcBef>
              <a:spcAft>
                <a:spcPts val="0"/>
              </a:spcAft>
              <a:buClr>
                <a:srgbClr val="000000"/>
              </a:buClr>
              <a:buSzPts val="1400"/>
              <a:buChar char="○"/>
              <a:defRPr>
                <a:solidFill>
                  <a:srgbClr val="000000"/>
                </a:solidFill>
              </a:defRPr>
            </a:lvl5pPr>
            <a:lvl6pPr indent="-317500" lvl="5" marL="2743200">
              <a:spcBef>
                <a:spcPts val="1600"/>
              </a:spcBef>
              <a:spcAft>
                <a:spcPts val="0"/>
              </a:spcAft>
              <a:buClr>
                <a:srgbClr val="000000"/>
              </a:buClr>
              <a:buSzPts val="1400"/>
              <a:buChar char="■"/>
              <a:defRPr>
                <a:solidFill>
                  <a:srgbClr val="000000"/>
                </a:solidFill>
              </a:defRPr>
            </a:lvl6pPr>
            <a:lvl7pPr indent="-317500" lvl="6" marL="3200400">
              <a:spcBef>
                <a:spcPts val="1600"/>
              </a:spcBef>
              <a:spcAft>
                <a:spcPts val="0"/>
              </a:spcAft>
              <a:buClr>
                <a:srgbClr val="000000"/>
              </a:buClr>
              <a:buSzPts val="1400"/>
              <a:buChar char="●"/>
              <a:defRPr>
                <a:solidFill>
                  <a:srgbClr val="000000"/>
                </a:solidFill>
              </a:defRPr>
            </a:lvl7pPr>
            <a:lvl8pPr indent="-317500" lvl="7" marL="3657600">
              <a:spcBef>
                <a:spcPts val="1600"/>
              </a:spcBef>
              <a:spcAft>
                <a:spcPts val="0"/>
              </a:spcAft>
              <a:buClr>
                <a:srgbClr val="000000"/>
              </a:buClr>
              <a:buSzPts val="1400"/>
              <a:buChar char="○"/>
              <a:defRPr>
                <a:solidFill>
                  <a:srgbClr val="000000"/>
                </a:solidFill>
              </a:defRPr>
            </a:lvl8pPr>
            <a:lvl9pPr indent="-317500" lvl="8" marL="4114800">
              <a:spcBef>
                <a:spcPts val="1600"/>
              </a:spcBef>
              <a:spcAft>
                <a:spcPts val="1600"/>
              </a:spcAft>
              <a:buClr>
                <a:srgbClr val="000000"/>
              </a:buClr>
              <a:buSzPts val="1400"/>
              <a:buChar char="■"/>
              <a:defRPr>
                <a:solidFill>
                  <a:srgbClr val="000000"/>
                </a:solidFill>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03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Courier New"/>
                <a:ea typeface="Courier New"/>
                <a:cs typeface="Courier New"/>
                <a:sym typeface="Courier New"/>
              </a:defRPr>
            </a:lvl1pPr>
            <a:lvl2pPr lvl="1" algn="r">
              <a:buNone/>
              <a:defRPr sz="1000">
                <a:solidFill>
                  <a:schemeClr val="dk2"/>
                </a:solidFill>
                <a:latin typeface="Courier New"/>
                <a:ea typeface="Courier New"/>
                <a:cs typeface="Courier New"/>
                <a:sym typeface="Courier New"/>
              </a:defRPr>
            </a:lvl2pPr>
            <a:lvl3pPr lvl="2" algn="r">
              <a:buNone/>
              <a:defRPr sz="1000">
                <a:solidFill>
                  <a:schemeClr val="dk2"/>
                </a:solidFill>
                <a:latin typeface="Courier New"/>
                <a:ea typeface="Courier New"/>
                <a:cs typeface="Courier New"/>
                <a:sym typeface="Courier New"/>
              </a:defRPr>
            </a:lvl3pPr>
            <a:lvl4pPr lvl="3" algn="r">
              <a:buNone/>
              <a:defRPr sz="1000">
                <a:solidFill>
                  <a:schemeClr val="dk2"/>
                </a:solidFill>
                <a:latin typeface="Courier New"/>
                <a:ea typeface="Courier New"/>
                <a:cs typeface="Courier New"/>
                <a:sym typeface="Courier New"/>
              </a:defRPr>
            </a:lvl4pPr>
            <a:lvl5pPr lvl="4" algn="r">
              <a:buNone/>
              <a:defRPr sz="1000">
                <a:solidFill>
                  <a:schemeClr val="dk2"/>
                </a:solidFill>
                <a:latin typeface="Courier New"/>
                <a:ea typeface="Courier New"/>
                <a:cs typeface="Courier New"/>
                <a:sym typeface="Courier New"/>
              </a:defRPr>
            </a:lvl5pPr>
            <a:lvl6pPr lvl="5" algn="r">
              <a:buNone/>
              <a:defRPr sz="1000">
                <a:solidFill>
                  <a:schemeClr val="dk2"/>
                </a:solidFill>
                <a:latin typeface="Courier New"/>
                <a:ea typeface="Courier New"/>
                <a:cs typeface="Courier New"/>
                <a:sym typeface="Courier New"/>
              </a:defRPr>
            </a:lvl6pPr>
            <a:lvl7pPr lvl="6" algn="r">
              <a:buNone/>
              <a:defRPr sz="1000">
                <a:solidFill>
                  <a:schemeClr val="dk2"/>
                </a:solidFill>
                <a:latin typeface="Courier New"/>
                <a:ea typeface="Courier New"/>
                <a:cs typeface="Courier New"/>
                <a:sym typeface="Courier New"/>
              </a:defRPr>
            </a:lvl7pPr>
            <a:lvl8pPr lvl="7" algn="r">
              <a:buNone/>
              <a:defRPr sz="1000">
                <a:solidFill>
                  <a:schemeClr val="dk2"/>
                </a:solidFill>
                <a:latin typeface="Courier New"/>
                <a:ea typeface="Courier New"/>
                <a:cs typeface="Courier New"/>
                <a:sym typeface="Courier New"/>
              </a:defRPr>
            </a:lvl8pPr>
            <a:lvl9pPr lvl="8" algn="r">
              <a:buNone/>
              <a:defRPr sz="1000">
                <a:solidFill>
                  <a:schemeClr val="dk2"/>
                </a:solidFill>
                <a:latin typeface="Courier New"/>
                <a:ea typeface="Courier New"/>
                <a:cs typeface="Courier New"/>
                <a:sym typeface="Courier Ne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bvPxsmZLqgw" TargetMode="Externa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6.jpg"/><Relationship Id="rId6" Type="http://schemas.openxmlformats.org/officeDocument/2006/relationships/image" Target="../media/image5.jpg"/><Relationship Id="rId7" Type="http://schemas.openxmlformats.org/officeDocument/2006/relationships/image" Target="../media/image8.gif"/><Relationship Id="rId8"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s329s.stanford.ed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cs329s.stanford.edu"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s329s.stanford.edu" TargetMode="External"/><Relationship Id="rId4" Type="http://schemas.openxmlformats.org/officeDocument/2006/relationships/image" Target="../media/image37.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cs278.stanford.edu/slides/01-goingviral.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s329s.stanford.edu"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arxiv.org/abs/2009.1388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jp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jpg"/><Relationship Id="rId4" Type="http://schemas.openxmlformats.org/officeDocument/2006/relationships/image" Target="../media/image7.jpg"/><Relationship Id="rId5" Type="http://schemas.openxmlformats.org/officeDocument/2006/relationships/image" Target="../media/image11.jpg"/><Relationship Id="rId6" Type="http://schemas.openxmlformats.org/officeDocument/2006/relationships/image" Target="../media/image1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jpg"/><Relationship Id="rId4" Type="http://schemas.openxmlformats.org/officeDocument/2006/relationships/image" Target="../media/image38.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 Id="rId4" Type="http://schemas.openxmlformats.org/officeDocument/2006/relationships/hyperlink" Target="https://www.minepla.net/2014/10/prensip-sahibi-yazilimlar-soc-dr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 Id="rId4" Type="http://schemas.openxmlformats.org/officeDocument/2006/relationships/hyperlink" Target="https://arxiv.org/abs/1712.0552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6.png"/><Relationship Id="rId4" Type="http://schemas.openxmlformats.org/officeDocument/2006/relationships/hyperlink" Target="https://www.youtube.com/watch?v=WQ520rWgd9A&amp;ab_channel=FlinkForward"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2.png"/><Relationship Id="rId4" Type="http://schemas.openxmlformats.org/officeDocument/2006/relationships/hyperlink" Target="https://insights.stackoverflow.com/survey/2019"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5.png"/><Relationship Id="rId4" Type="http://schemas.openxmlformats.org/officeDocument/2006/relationships/hyperlink" Target="https://info.algorithmia.com/hubfs/2019/Whitepapers/The-State-of-Enterprise-ML-2020/Algorithmia_2020_State_of_Enterprise_ML.pdf"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1.png"/><Relationship Id="rId4" Type="http://schemas.openxmlformats.org/officeDocument/2006/relationships/image" Target="../media/image22.png"/><Relationship Id="rId11" Type="http://schemas.openxmlformats.org/officeDocument/2006/relationships/image" Target="../media/image27.jpg"/><Relationship Id="rId10" Type="http://schemas.openxmlformats.org/officeDocument/2006/relationships/image" Target="../media/image24.jpg"/><Relationship Id="rId12" Type="http://schemas.openxmlformats.org/officeDocument/2006/relationships/image" Target="../media/image25.jpg"/><Relationship Id="rId9" Type="http://schemas.openxmlformats.org/officeDocument/2006/relationships/image" Target="../media/image2.jpg"/><Relationship Id="rId5" Type="http://schemas.openxmlformats.org/officeDocument/2006/relationships/image" Target="../media/image6.jpg"/><Relationship Id="rId6" Type="http://schemas.openxmlformats.org/officeDocument/2006/relationships/image" Target="../media/image5.jpg"/><Relationship Id="rId7" Type="http://schemas.openxmlformats.org/officeDocument/2006/relationships/image" Target="../media/image20.jpg"/><Relationship Id="rId8" Type="http://schemas.openxmlformats.org/officeDocument/2006/relationships/image" Target="../media/image28.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1.png"/><Relationship Id="rId4" Type="http://schemas.openxmlformats.org/officeDocument/2006/relationships/image" Target="../media/image22.png"/><Relationship Id="rId11" Type="http://schemas.openxmlformats.org/officeDocument/2006/relationships/image" Target="../media/image27.jpg"/><Relationship Id="rId10" Type="http://schemas.openxmlformats.org/officeDocument/2006/relationships/image" Target="../media/image24.jpg"/><Relationship Id="rId12" Type="http://schemas.openxmlformats.org/officeDocument/2006/relationships/image" Target="../media/image25.jpg"/><Relationship Id="rId9" Type="http://schemas.openxmlformats.org/officeDocument/2006/relationships/image" Target="../media/image2.jpg"/><Relationship Id="rId5" Type="http://schemas.openxmlformats.org/officeDocument/2006/relationships/image" Target="../media/image6.jpg"/><Relationship Id="rId6" Type="http://schemas.openxmlformats.org/officeDocument/2006/relationships/image" Target="../media/image5.jpg"/><Relationship Id="rId7" Type="http://schemas.openxmlformats.org/officeDocument/2006/relationships/image" Target="../media/image20.jpg"/><Relationship Id="rId8"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0Rg5brwfnF0" TargetMode="Externa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344750" y="1499250"/>
            <a:ext cx="71277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Proxima Nova"/>
                <a:ea typeface="Proxima Nova"/>
                <a:cs typeface="Proxima Nova"/>
                <a:sym typeface="Proxima Nova"/>
              </a:rPr>
              <a:t>Machine Learning Systems Design</a:t>
            </a:r>
            <a:endParaRPr sz="2200">
              <a:latin typeface="Proxima Nova"/>
              <a:ea typeface="Proxima Nova"/>
              <a:cs typeface="Proxima Nova"/>
              <a:sym typeface="Proxima Nova"/>
            </a:endParaRPr>
          </a:p>
          <a:p>
            <a:pPr indent="0" lvl="0" marL="0" rtl="0" algn="l">
              <a:spcBef>
                <a:spcPts val="0"/>
              </a:spcBef>
              <a:spcAft>
                <a:spcPts val="0"/>
              </a:spcAft>
              <a:buNone/>
            </a:pPr>
            <a:r>
              <a:rPr lang="en" sz="2100">
                <a:latin typeface="Proxima Nova"/>
                <a:ea typeface="Proxima Nova"/>
                <a:cs typeface="Proxima Nova"/>
                <a:sym typeface="Proxima Nova"/>
              </a:rPr>
              <a:t>Lecture 1:</a:t>
            </a:r>
            <a:r>
              <a:rPr lang="en" sz="2100">
                <a:latin typeface="Proxima Nova"/>
                <a:ea typeface="Proxima Nova"/>
                <a:cs typeface="Proxima Nova"/>
                <a:sym typeface="Proxima Nova"/>
              </a:rPr>
              <a:t> Understanding ML production</a:t>
            </a:r>
            <a:endParaRPr sz="1500">
              <a:solidFill>
                <a:srgbClr val="666666"/>
              </a:solidFill>
              <a:latin typeface="Proxima Nova"/>
              <a:ea typeface="Proxima Nova"/>
              <a:cs typeface="Proxima Nova"/>
              <a:sym typeface="Proxima Nova"/>
            </a:endParaRPr>
          </a:p>
        </p:txBody>
      </p:sp>
      <p:pic>
        <p:nvPicPr>
          <p:cNvPr id="55" name="Google Shape;55;p13"/>
          <p:cNvPicPr preferRelativeResize="0"/>
          <p:nvPr/>
        </p:nvPicPr>
        <p:blipFill>
          <a:blip r:embed="rId3">
            <a:alphaModFix/>
          </a:blip>
          <a:stretch>
            <a:fillRect/>
          </a:stretch>
        </p:blipFill>
        <p:spPr>
          <a:xfrm>
            <a:off x="286750" y="4174900"/>
            <a:ext cx="1199957" cy="393600"/>
          </a:xfrm>
          <a:prstGeom prst="rect">
            <a:avLst/>
          </a:prstGeom>
          <a:noFill/>
          <a:ln>
            <a:noFill/>
          </a:ln>
        </p:spPr>
      </p:pic>
      <p:sp>
        <p:nvSpPr>
          <p:cNvPr id="56" name="Google Shape;56;p13"/>
          <p:cNvSpPr txBox="1"/>
          <p:nvPr/>
        </p:nvSpPr>
        <p:spPr>
          <a:xfrm>
            <a:off x="5446050" y="4174900"/>
            <a:ext cx="3529800" cy="8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Proxima Nova"/>
                <a:ea typeface="Proxima Nova"/>
                <a:cs typeface="Proxima Nova"/>
                <a:sym typeface="Proxima Nova"/>
              </a:rPr>
              <a:t>Reply in Zoom chat:</a:t>
            </a:r>
            <a:endParaRPr>
              <a:solidFill>
                <a:srgbClr val="FF00FF"/>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F00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00FF"/>
                </a:solidFill>
                <a:latin typeface="Proxima Nova"/>
                <a:ea typeface="Proxima Nova"/>
                <a:cs typeface="Proxima Nova"/>
                <a:sym typeface="Proxima Nova"/>
              </a:rPr>
              <a:t>Where are you (physically)?</a:t>
            </a:r>
            <a:endParaRPr>
              <a:solidFill>
                <a:srgbClr val="FF00FF"/>
              </a:solidFill>
              <a:latin typeface="Proxima Nova"/>
              <a:ea typeface="Proxima Nova"/>
              <a:cs typeface="Proxima Nova"/>
              <a:sym typeface="Proxima Nova"/>
            </a:endParaRPr>
          </a:p>
        </p:txBody>
      </p:sp>
      <p:sp>
        <p:nvSpPr>
          <p:cNvPr id="57" name="Google Shape;57;p13"/>
          <p:cNvSpPr txBox="1"/>
          <p:nvPr/>
        </p:nvSpPr>
        <p:spPr>
          <a:xfrm>
            <a:off x="174675" y="4568500"/>
            <a:ext cx="3859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34343"/>
                </a:solidFill>
                <a:latin typeface="Proxima Nova"/>
                <a:ea typeface="Proxima Nova"/>
                <a:cs typeface="Proxima Nova"/>
                <a:sym typeface="Proxima Nova"/>
              </a:rPr>
              <a:t>CS 329 | Chip Huyen | cs329s.stanford.edu</a:t>
            </a:r>
            <a:endParaRPr sz="11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reality</a:t>
            </a:r>
            <a:endParaRPr/>
          </a:p>
        </p:txBody>
      </p:sp>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One trillion to the tenth power" id="130" name="Google Shape;130;p22" title="Pencil beat remix Ft Siri">
            <a:hlinkClick r:id="rId3"/>
          </p:cNvPr>
          <p:cNvPicPr preferRelativeResize="0"/>
          <p:nvPr/>
        </p:nvPicPr>
        <p:blipFill>
          <a:blip r:embed="rId4">
            <a:alphaModFix/>
          </a:blip>
          <a:stretch>
            <a:fillRect/>
          </a:stretch>
        </p:blipFill>
        <p:spPr>
          <a:xfrm>
            <a:off x="354775" y="1234225"/>
            <a:ext cx="4572000" cy="3429000"/>
          </a:xfrm>
          <a:prstGeom prst="rect">
            <a:avLst/>
          </a:prstGeom>
          <a:noFill/>
          <a:ln>
            <a:noFill/>
          </a:ln>
        </p:spPr>
      </p:pic>
      <p:sp>
        <p:nvSpPr>
          <p:cNvPr id="131" name="Google Shape;131;p22"/>
          <p:cNvSpPr txBox="1"/>
          <p:nvPr/>
        </p:nvSpPr>
        <p:spPr>
          <a:xfrm>
            <a:off x="6056925" y="1946475"/>
            <a:ext cx="28272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Proxima Nova"/>
                <a:ea typeface="Proxima Nova"/>
                <a:cs typeface="Proxima Nova"/>
                <a:sym typeface="Proxima Nova"/>
              </a:rPr>
              <a:t>This class will teach you how to build something like this</a:t>
            </a:r>
            <a:endParaRPr>
              <a:solidFill>
                <a:srgbClr val="FF00FF"/>
              </a:solidFill>
              <a:latin typeface="Proxima Nova"/>
              <a:ea typeface="Proxima Nova"/>
              <a:cs typeface="Proxima Nova"/>
              <a:sym typeface="Proxima Nova"/>
            </a:endParaRPr>
          </a:p>
          <a:p>
            <a:pPr indent="0" lvl="0" marL="0" rtl="0" algn="l">
              <a:spcBef>
                <a:spcPts val="0"/>
              </a:spcBef>
              <a:spcAft>
                <a:spcPts val="0"/>
              </a:spcAft>
              <a:buNone/>
            </a:pPr>
            <a:r>
              <a:rPr lang="en">
                <a:solidFill>
                  <a:srgbClr val="FF00FF"/>
                </a:solidFill>
                <a:latin typeface="Proxima Nova"/>
                <a:ea typeface="Proxima Nova"/>
                <a:cs typeface="Proxima Nova"/>
                <a:sym typeface="Proxima Nova"/>
              </a:rPr>
              <a:t>(buggy but cool)</a:t>
            </a:r>
            <a:endParaRPr>
              <a:solidFill>
                <a:srgbClr val="FF00FF"/>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Prerequisites</a:t>
            </a:r>
            <a:endParaRPr/>
          </a:p>
        </p:txBody>
      </p:sp>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a:t>
            </a:r>
            <a:r>
              <a:rPr lang="en"/>
              <a:t>nowledge of CS principles and skills (CS 106B/X)</a:t>
            </a:r>
            <a:endParaRPr/>
          </a:p>
          <a:p>
            <a:pPr indent="-342900" lvl="0" marL="457200" rtl="0" algn="l">
              <a:spcBef>
                <a:spcPts val="0"/>
              </a:spcBef>
              <a:spcAft>
                <a:spcPts val="0"/>
              </a:spcAft>
              <a:buSzPts val="1800"/>
              <a:buChar char="●"/>
            </a:pPr>
            <a:r>
              <a:rPr lang="en"/>
              <a:t>Understanding of ML algorithms (CS 229, CS 230, CS 231N, or CS 224N)</a:t>
            </a:r>
            <a:endParaRPr/>
          </a:p>
          <a:p>
            <a:pPr indent="-342900" lvl="0" marL="457200" rtl="0" algn="l">
              <a:spcBef>
                <a:spcPts val="0"/>
              </a:spcBef>
              <a:spcAft>
                <a:spcPts val="0"/>
              </a:spcAft>
              <a:buSzPts val="1800"/>
              <a:buChar char="●"/>
            </a:pPr>
            <a:r>
              <a:rPr lang="en"/>
              <a:t>Familiar with at least one framework such as TensorFlow, PyTorch, JAX</a:t>
            </a:r>
            <a:endParaRPr/>
          </a:p>
          <a:p>
            <a:pPr indent="-342900" lvl="0" marL="457200" rtl="0" algn="l">
              <a:spcBef>
                <a:spcPts val="0"/>
              </a:spcBef>
              <a:spcAft>
                <a:spcPts val="0"/>
              </a:spcAft>
              <a:buSzPts val="1800"/>
              <a:buChar char="●"/>
            </a:pPr>
            <a:r>
              <a:rPr lang="en"/>
              <a:t>Familiarity with basic probability theory (CS 109/Stat 11</a:t>
            </a:r>
            <a:r>
              <a:rPr lang="en"/>
              <a:t>6</a:t>
            </a:r>
            <a:r>
              <a:rPr lang="en"/>
              <a:t>).</a:t>
            </a:r>
            <a:endParaRPr/>
          </a:p>
          <a:p>
            <a:pPr indent="0" lvl="0" marL="0" rtl="0" algn="l">
              <a:spcBef>
                <a:spcPts val="1600"/>
              </a:spcBef>
              <a:spcAft>
                <a:spcPts val="1600"/>
              </a:spcAft>
              <a:buNone/>
            </a:pPr>
            <a:r>
              <a:t/>
            </a:r>
            <a:endParaRPr/>
          </a:p>
        </p:txBody>
      </p:sp>
      <p:sp>
        <p:nvSpPr>
          <p:cNvPr id="138" name="Google Shape;13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idx="1" type="body"/>
          </p:nvPr>
        </p:nvSpPr>
        <p:spPr>
          <a:xfrm>
            <a:off x="5441050" y="1069875"/>
            <a:ext cx="3222000" cy="20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AI value creation by 2030</a:t>
            </a:r>
            <a:endParaRPr b="1"/>
          </a:p>
          <a:p>
            <a:pPr indent="0" lvl="0" marL="0" rtl="0" algn="ctr">
              <a:spcBef>
                <a:spcPts val="1600"/>
              </a:spcBef>
              <a:spcAft>
                <a:spcPts val="0"/>
              </a:spcAft>
              <a:buNone/>
            </a:pPr>
            <a:r>
              <a:rPr b="1" lang="en" sz="2500"/>
              <a:t>13 trillion USD</a:t>
            </a:r>
            <a:endParaRPr/>
          </a:p>
          <a:p>
            <a:pPr indent="0" lvl="0" marL="0" rtl="0" algn="ctr">
              <a:spcBef>
                <a:spcPts val="1600"/>
              </a:spcBef>
              <a:spcAft>
                <a:spcPts val="1600"/>
              </a:spcAft>
              <a:buNone/>
            </a:pPr>
            <a:r>
              <a:rPr lang="en"/>
              <a:t>Most of it will be outside the consumer internet industry</a:t>
            </a:r>
            <a:endParaRPr/>
          </a:p>
        </p:txBody>
      </p:sp>
      <p:sp>
        <p:nvSpPr>
          <p:cNvPr id="144" name="Google Shape;14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4"/>
          <p:cNvPicPr preferRelativeResize="0"/>
          <p:nvPr/>
        </p:nvPicPr>
        <p:blipFill>
          <a:blip r:embed="rId3">
            <a:alphaModFix/>
          </a:blip>
          <a:stretch>
            <a:fillRect/>
          </a:stretch>
        </p:blipFill>
        <p:spPr>
          <a:xfrm>
            <a:off x="0" y="0"/>
            <a:ext cx="5041578" cy="5143501"/>
          </a:xfrm>
          <a:prstGeom prst="rect">
            <a:avLst/>
          </a:prstGeom>
          <a:noFill/>
          <a:ln>
            <a:noFill/>
          </a:ln>
        </p:spPr>
      </p:pic>
      <p:sp>
        <p:nvSpPr>
          <p:cNvPr id="146" name="Google Shape;146;p24"/>
          <p:cNvSpPr txBox="1"/>
          <p:nvPr/>
        </p:nvSpPr>
        <p:spPr>
          <a:xfrm>
            <a:off x="5835850" y="3522050"/>
            <a:ext cx="28272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00FF"/>
                </a:solidFill>
                <a:latin typeface="Proxima Nova"/>
                <a:ea typeface="Proxima Nova"/>
                <a:cs typeface="Proxima Nova"/>
                <a:sym typeface="Proxima Nova"/>
              </a:rPr>
              <a:t>We need more people from non-CS background in AI!</a:t>
            </a:r>
            <a:endParaRPr sz="1700">
              <a:solidFill>
                <a:srgbClr val="FF00F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etiquettes</a:t>
            </a:r>
            <a:endParaRPr/>
          </a:p>
        </p:txBody>
      </p:sp>
      <p:sp>
        <p:nvSpPr>
          <p:cNvPr id="152" name="Google Shape;15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Write questions into Zoom chat</a:t>
            </a:r>
            <a:endParaRPr/>
          </a:p>
          <a:p>
            <a:pPr indent="-317500" lvl="1" marL="914400" rtl="0" algn="l">
              <a:spcBef>
                <a:spcPts val="0"/>
              </a:spcBef>
              <a:spcAft>
                <a:spcPts val="0"/>
              </a:spcAft>
              <a:buSzPts val="1400"/>
              <a:buChar char="○"/>
            </a:pPr>
            <a:r>
              <a:rPr lang="en"/>
              <a:t>Feel free to reply to each other — TAs will also reply</a:t>
            </a:r>
            <a:endParaRPr/>
          </a:p>
          <a:p>
            <a:pPr indent="-342900" lvl="0" marL="457200" rtl="0" algn="l">
              <a:spcBef>
                <a:spcPts val="0"/>
              </a:spcBef>
              <a:spcAft>
                <a:spcPts val="0"/>
              </a:spcAft>
              <a:buSzPts val="1800"/>
              <a:buChar char="●"/>
            </a:pPr>
            <a:r>
              <a:rPr lang="en"/>
              <a:t>I will stop occasionally for Q&amp;A</a:t>
            </a:r>
            <a:endParaRPr/>
          </a:p>
          <a:p>
            <a:pPr indent="-317500" lvl="1" marL="914400" rtl="0" algn="l">
              <a:spcBef>
                <a:spcPts val="0"/>
              </a:spcBef>
              <a:spcAft>
                <a:spcPts val="0"/>
              </a:spcAft>
              <a:buSzPts val="1400"/>
              <a:buChar char="○"/>
            </a:pPr>
            <a:r>
              <a:rPr lang="en"/>
              <a:t>TAs will re-share some of the questions with me</a:t>
            </a:r>
            <a:endParaRPr/>
          </a:p>
          <a:p>
            <a:pPr indent="0" lvl="0" marL="0" rtl="0" algn="l">
              <a:spcBef>
                <a:spcPts val="1600"/>
              </a:spcBef>
              <a:spcAft>
                <a:spcPts val="1600"/>
              </a:spcAft>
              <a:buNone/>
            </a:pPr>
            <a:r>
              <a:t/>
            </a:r>
            <a:endParaRPr/>
          </a:p>
        </p:txBody>
      </p:sp>
      <p:sp>
        <p:nvSpPr>
          <p:cNvPr id="153" name="Google Shape;15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etiquettes</a:t>
            </a:r>
            <a:endParaRPr/>
          </a:p>
        </p:txBody>
      </p:sp>
      <p:sp>
        <p:nvSpPr>
          <p:cNvPr id="159" name="Google Shape;15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Write questions into Zoom chat</a:t>
            </a:r>
            <a:endParaRPr/>
          </a:p>
          <a:p>
            <a:pPr indent="-317500" lvl="1" marL="914400" rtl="0" algn="l">
              <a:spcBef>
                <a:spcPts val="0"/>
              </a:spcBef>
              <a:spcAft>
                <a:spcPts val="0"/>
              </a:spcAft>
              <a:buSzPts val="1400"/>
              <a:buChar char="○"/>
            </a:pPr>
            <a:r>
              <a:rPr lang="en"/>
              <a:t>Feel free to reply to each other — TAs will also reply</a:t>
            </a:r>
            <a:endParaRPr/>
          </a:p>
          <a:p>
            <a:pPr indent="-342900" lvl="0" marL="457200" rtl="0" algn="l">
              <a:spcBef>
                <a:spcPts val="0"/>
              </a:spcBef>
              <a:spcAft>
                <a:spcPts val="0"/>
              </a:spcAft>
              <a:buSzPts val="1800"/>
              <a:buChar char="●"/>
            </a:pPr>
            <a:r>
              <a:rPr lang="en"/>
              <a:t>I will stop occasionally for Q&amp;A</a:t>
            </a:r>
            <a:endParaRPr/>
          </a:p>
          <a:p>
            <a:pPr indent="-317500" lvl="1" marL="914400" rtl="0" algn="l">
              <a:spcBef>
                <a:spcPts val="0"/>
              </a:spcBef>
              <a:spcAft>
                <a:spcPts val="0"/>
              </a:spcAft>
              <a:buSzPts val="1400"/>
              <a:buChar char="○"/>
            </a:pPr>
            <a:r>
              <a:rPr lang="en"/>
              <a:t>TAs will re-share some of the questions with me</a:t>
            </a:r>
            <a:endParaRPr/>
          </a:p>
          <a:p>
            <a:pPr indent="-342900" lvl="0" marL="457200" rtl="0" algn="l">
              <a:spcBef>
                <a:spcPts val="0"/>
              </a:spcBef>
              <a:spcAft>
                <a:spcPts val="0"/>
              </a:spcAft>
              <a:buSzPts val="1800"/>
              <a:buChar char="●"/>
            </a:pPr>
            <a:r>
              <a:rPr lang="en"/>
              <a:t>After each lecture, a random question will get a random reward</a:t>
            </a:r>
            <a:endParaRPr/>
          </a:p>
          <a:p>
            <a:pPr indent="0" lvl="0" marL="0" rtl="0" algn="l">
              <a:spcBef>
                <a:spcPts val="1600"/>
              </a:spcBef>
              <a:spcAft>
                <a:spcPts val="1600"/>
              </a:spcAft>
              <a:buNone/>
            </a:pPr>
            <a:r>
              <a:t/>
            </a:r>
            <a:endParaRPr/>
          </a:p>
        </p:txBody>
      </p:sp>
      <p:sp>
        <p:nvSpPr>
          <p:cNvPr id="160" name="Google Shape;16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6"/>
          <p:cNvPicPr preferRelativeResize="0"/>
          <p:nvPr/>
        </p:nvPicPr>
        <p:blipFill>
          <a:blip r:embed="rId3">
            <a:alphaModFix/>
          </a:blip>
          <a:stretch>
            <a:fillRect/>
          </a:stretch>
        </p:blipFill>
        <p:spPr>
          <a:xfrm>
            <a:off x="7163676" y="3322250"/>
            <a:ext cx="1762003" cy="1246626"/>
          </a:xfrm>
          <a:prstGeom prst="rect">
            <a:avLst/>
          </a:prstGeom>
          <a:noFill/>
          <a:ln>
            <a:noFill/>
          </a:ln>
        </p:spPr>
      </p:pic>
      <p:pic>
        <p:nvPicPr>
          <p:cNvPr id="162" name="Google Shape;162;p26"/>
          <p:cNvPicPr preferRelativeResize="0"/>
          <p:nvPr/>
        </p:nvPicPr>
        <p:blipFill>
          <a:blip r:embed="rId4">
            <a:alphaModFix/>
          </a:blip>
          <a:stretch>
            <a:fillRect/>
          </a:stretch>
        </p:blipFill>
        <p:spPr>
          <a:xfrm>
            <a:off x="5263538" y="3325076"/>
            <a:ext cx="1664262" cy="1240975"/>
          </a:xfrm>
          <a:prstGeom prst="rect">
            <a:avLst/>
          </a:prstGeom>
          <a:noFill/>
          <a:ln>
            <a:noFill/>
          </a:ln>
        </p:spPr>
      </p:pic>
      <p:pic>
        <p:nvPicPr>
          <p:cNvPr id="163" name="Google Shape;163;p26"/>
          <p:cNvPicPr preferRelativeResize="0"/>
          <p:nvPr/>
        </p:nvPicPr>
        <p:blipFill>
          <a:blip r:embed="rId5">
            <a:alphaModFix/>
          </a:blip>
          <a:stretch>
            <a:fillRect/>
          </a:stretch>
        </p:blipFill>
        <p:spPr>
          <a:xfrm>
            <a:off x="2125300" y="3325078"/>
            <a:ext cx="1216496" cy="1240975"/>
          </a:xfrm>
          <a:prstGeom prst="rect">
            <a:avLst/>
          </a:prstGeom>
          <a:noFill/>
          <a:ln>
            <a:noFill/>
          </a:ln>
        </p:spPr>
      </p:pic>
      <p:pic>
        <p:nvPicPr>
          <p:cNvPr id="164" name="Google Shape;164;p26"/>
          <p:cNvPicPr preferRelativeResize="0"/>
          <p:nvPr/>
        </p:nvPicPr>
        <p:blipFill>
          <a:blip r:embed="rId6">
            <a:alphaModFix/>
          </a:blip>
          <a:stretch>
            <a:fillRect/>
          </a:stretch>
        </p:blipFill>
        <p:spPr>
          <a:xfrm>
            <a:off x="3727825" y="3322250"/>
            <a:ext cx="1246624" cy="1246624"/>
          </a:xfrm>
          <a:prstGeom prst="rect">
            <a:avLst/>
          </a:prstGeom>
          <a:noFill/>
          <a:ln>
            <a:noFill/>
          </a:ln>
        </p:spPr>
      </p:pic>
      <p:pic>
        <p:nvPicPr>
          <p:cNvPr id="165" name="Google Shape;165;p26"/>
          <p:cNvPicPr preferRelativeResize="0"/>
          <p:nvPr/>
        </p:nvPicPr>
        <p:blipFill>
          <a:blip r:embed="rId7">
            <a:alphaModFix/>
          </a:blip>
          <a:stretch>
            <a:fillRect/>
          </a:stretch>
        </p:blipFill>
        <p:spPr>
          <a:xfrm>
            <a:off x="7225825" y="1883550"/>
            <a:ext cx="1246625" cy="1246625"/>
          </a:xfrm>
          <a:prstGeom prst="rect">
            <a:avLst/>
          </a:prstGeom>
          <a:noFill/>
          <a:ln>
            <a:noFill/>
          </a:ln>
        </p:spPr>
      </p:pic>
      <p:pic>
        <p:nvPicPr>
          <p:cNvPr id="166" name="Google Shape;166;p26"/>
          <p:cNvPicPr preferRelativeResize="0"/>
          <p:nvPr/>
        </p:nvPicPr>
        <p:blipFill>
          <a:blip r:embed="rId8">
            <a:alphaModFix/>
          </a:blip>
          <a:stretch>
            <a:fillRect/>
          </a:stretch>
        </p:blipFill>
        <p:spPr>
          <a:xfrm>
            <a:off x="492650" y="3283662"/>
            <a:ext cx="1246625" cy="1323803"/>
          </a:xfrm>
          <a:prstGeom prst="rect">
            <a:avLst/>
          </a:prstGeom>
          <a:noFill/>
          <a:ln>
            <a:noFill/>
          </a:ln>
        </p:spPr>
      </p:pic>
      <p:sp>
        <p:nvSpPr>
          <p:cNvPr id="167" name="Google Shape;167;p26"/>
          <p:cNvSpPr txBox="1"/>
          <p:nvPr/>
        </p:nvSpPr>
        <p:spPr>
          <a:xfrm>
            <a:off x="6056375" y="1297875"/>
            <a:ext cx="272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Proxima Nova"/>
                <a:ea typeface="Proxima Nova"/>
                <a:cs typeface="Proxima Nova"/>
                <a:sym typeface="Proxima Nova"/>
              </a:rPr>
              <a:t>Ping Karan if you want to opt out</a:t>
            </a:r>
            <a:endParaRPr>
              <a:solidFill>
                <a:srgbClr val="FF00FF"/>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etiquettes</a:t>
            </a:r>
            <a:endParaRPr/>
          </a:p>
        </p:txBody>
      </p:sp>
      <p:sp>
        <p:nvSpPr>
          <p:cNvPr id="173" name="Google Shape;17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appreciate it</a:t>
            </a:r>
            <a:br>
              <a:rPr lang="en"/>
            </a:br>
            <a:r>
              <a:rPr lang="en"/>
              <a:t>if you keep your video on!</a:t>
            </a:r>
            <a:endParaRPr/>
          </a:p>
        </p:txBody>
      </p:sp>
      <p:sp>
        <p:nvSpPr>
          <p:cNvPr id="174" name="Google Shape;17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27"/>
          <p:cNvPicPr preferRelativeResize="0"/>
          <p:nvPr/>
        </p:nvPicPr>
        <p:blipFill>
          <a:blip r:embed="rId3">
            <a:alphaModFix/>
          </a:blip>
          <a:stretch>
            <a:fillRect/>
          </a:stretch>
        </p:blipFill>
        <p:spPr>
          <a:xfrm>
            <a:off x="3928053" y="0"/>
            <a:ext cx="5215943"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Grading</a:t>
            </a:r>
            <a:endParaRPr/>
          </a:p>
        </p:txBody>
      </p:sp>
      <p:sp>
        <p:nvSpPr>
          <p:cNvPr id="181" name="Google Shape;18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2" name="Google Shape;18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Assignments (30%)</a:t>
            </a:r>
            <a:endParaRPr/>
          </a:p>
          <a:p>
            <a:pPr indent="-317500" lvl="1" marL="914400" rtl="0" algn="l">
              <a:spcBef>
                <a:spcPts val="0"/>
              </a:spcBef>
              <a:spcAft>
                <a:spcPts val="0"/>
              </a:spcAft>
              <a:buSzPts val="1400"/>
              <a:buChar char="○"/>
            </a:pPr>
            <a:r>
              <a:rPr lang="en"/>
              <a:t>2-3 assignments</a:t>
            </a:r>
            <a:endParaRPr/>
          </a:p>
          <a:p>
            <a:pPr indent="-342900" lvl="0" marL="457200" rtl="0" algn="l">
              <a:spcBef>
                <a:spcPts val="0"/>
              </a:spcBef>
              <a:spcAft>
                <a:spcPts val="0"/>
              </a:spcAft>
              <a:buSzPts val="1800"/>
              <a:buChar char="●"/>
            </a:pPr>
            <a:r>
              <a:rPr lang="en"/>
              <a:t>Final project (60%)</a:t>
            </a:r>
            <a:endParaRPr/>
          </a:p>
          <a:p>
            <a:pPr indent="-342900" lvl="0" marL="457200" rtl="0" algn="l">
              <a:spcBef>
                <a:spcPts val="0"/>
              </a:spcBef>
              <a:spcAft>
                <a:spcPts val="0"/>
              </a:spcAft>
              <a:buSzPts val="1800"/>
              <a:buChar char="●"/>
            </a:pPr>
            <a:r>
              <a:rPr lang="en"/>
              <a:t>Class participation (10%)</a:t>
            </a:r>
            <a:endParaRPr/>
          </a:p>
          <a:p>
            <a:pPr indent="-317500" lvl="1" marL="914400" rtl="0" algn="l">
              <a:spcBef>
                <a:spcPts val="0"/>
              </a:spcBef>
              <a:spcAft>
                <a:spcPts val="0"/>
              </a:spcAft>
              <a:buSzPts val="1400"/>
              <a:buChar char="○"/>
            </a:pPr>
            <a:r>
              <a:rPr lang="en"/>
              <a:t>Zoom questions + Piazza</a:t>
            </a:r>
            <a:endParaRPr/>
          </a:p>
          <a:p>
            <a:pPr indent="-317500" lvl="1" marL="914400" rtl="0" algn="l">
              <a:spcBef>
                <a:spcPts val="0"/>
              </a:spcBef>
              <a:spcAft>
                <a:spcPts val="0"/>
              </a:spcAft>
              <a:buSzPts val="1400"/>
              <a:buChar char="○"/>
            </a:pPr>
            <a:r>
              <a:rPr lang="en"/>
              <a:t>Bad sign if by the end of the quarter, we still don’t know who you are</a:t>
            </a:r>
            <a:endParaRPr/>
          </a:p>
        </p:txBody>
      </p:sp>
      <p:cxnSp>
        <p:nvCxnSpPr>
          <p:cNvPr id="183" name="Google Shape;183;p28"/>
          <p:cNvCxnSpPr>
            <a:endCxn id="181" idx="1"/>
          </p:cNvCxnSpPr>
          <p:nvPr/>
        </p:nvCxnSpPr>
        <p:spPr>
          <a:xfrm flipH="1" rot="10800000">
            <a:off x="337658" y="4860017"/>
            <a:ext cx="8134800" cy="9300"/>
          </a:xfrm>
          <a:prstGeom prst="straightConnector1">
            <a:avLst/>
          </a:prstGeom>
          <a:noFill/>
          <a:ln cap="flat" cmpd="sng" w="9525">
            <a:solidFill>
              <a:srgbClr val="434343"/>
            </a:solidFill>
            <a:prstDash val="solid"/>
            <a:round/>
            <a:headEnd len="sm" w="sm" type="none"/>
            <a:tailEnd len="sm" w="sm" type="none"/>
          </a:ln>
        </p:spPr>
      </p:cxnSp>
      <p:sp>
        <p:nvSpPr>
          <p:cNvPr id="184" name="Google Shape;184;p28"/>
          <p:cNvSpPr txBox="1"/>
          <p:nvPr/>
        </p:nvSpPr>
        <p:spPr>
          <a:xfrm>
            <a:off x="337800" y="4922975"/>
            <a:ext cx="54555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000">
                <a:solidFill>
                  <a:srgbClr val="434343"/>
                </a:solidFill>
              </a:rPr>
              <a:t>See course website: </a:t>
            </a:r>
            <a:r>
              <a:rPr lang="en" sz="1000" u="sng">
                <a:solidFill>
                  <a:schemeClr val="accent5"/>
                </a:solidFill>
                <a:hlinkClick r:id="rId3">
                  <a:extLst>
                    <a:ext uri="{A12FA001-AC4F-418D-AE19-62706E023703}">
                      <ahyp:hlinkClr val="tx"/>
                    </a:ext>
                  </a:extLst>
                </a:hlinkClick>
              </a:rPr>
              <a:t>https://cs329s.stanford.edu</a:t>
            </a:r>
            <a:r>
              <a:rPr lang="en" sz="1000">
                <a:solidFill>
                  <a:srgbClr val="434343"/>
                </a:solidFill>
              </a:rPr>
              <a:t> </a:t>
            </a:r>
            <a:endParaRPr sz="900">
              <a:solidFill>
                <a:srgbClr val="434343"/>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1000">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project</a:t>
            </a:r>
            <a:endParaRPr/>
          </a:p>
        </p:txBody>
      </p:sp>
      <p:sp>
        <p:nvSpPr>
          <p:cNvPr id="190" name="Google Shape;19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1" name="Google Shape;19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Build an ML-powered application</a:t>
            </a:r>
            <a:endParaRPr/>
          </a:p>
          <a:p>
            <a:pPr indent="-342900" lvl="0" marL="457200" rtl="0" algn="l">
              <a:spcBef>
                <a:spcPts val="0"/>
              </a:spcBef>
              <a:spcAft>
                <a:spcPts val="0"/>
              </a:spcAft>
              <a:buSzPts val="1800"/>
              <a:buChar char="●"/>
            </a:pPr>
            <a:r>
              <a:rPr lang="en"/>
              <a:t>Must work in group of three</a:t>
            </a:r>
            <a:endParaRPr/>
          </a:p>
          <a:p>
            <a:pPr indent="-342900" lvl="0" marL="457200" rtl="0" algn="l">
              <a:spcBef>
                <a:spcPts val="0"/>
              </a:spcBef>
              <a:spcAft>
                <a:spcPts val="0"/>
              </a:spcAft>
              <a:buSzPts val="1800"/>
              <a:buChar char="●"/>
            </a:pPr>
            <a:r>
              <a:rPr lang="en"/>
              <a:t>Demo + report (creative formats encouraged)</a:t>
            </a:r>
            <a:endParaRPr/>
          </a:p>
          <a:p>
            <a:pPr indent="-342900" lvl="0" marL="457200" rtl="0" algn="l">
              <a:spcBef>
                <a:spcPts val="0"/>
              </a:spcBef>
              <a:spcAft>
                <a:spcPts val="0"/>
              </a:spcAft>
              <a:buSzPts val="1800"/>
              <a:buChar char="●"/>
            </a:pPr>
            <a:r>
              <a:rPr lang="en"/>
              <a:t>Evaluated by course staff and industry experts</a:t>
            </a:r>
            <a:endParaRPr/>
          </a:p>
        </p:txBody>
      </p:sp>
      <p:sp>
        <p:nvSpPr>
          <p:cNvPr id="192" name="Google Shape;192;p29"/>
          <p:cNvSpPr txBox="1"/>
          <p:nvPr/>
        </p:nvSpPr>
        <p:spPr>
          <a:xfrm>
            <a:off x="337800" y="4922975"/>
            <a:ext cx="54555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000">
                <a:solidFill>
                  <a:srgbClr val="434343"/>
                </a:solidFill>
                <a:latin typeface="Proxima Nova"/>
                <a:ea typeface="Proxima Nova"/>
                <a:cs typeface="Proxima Nova"/>
                <a:sym typeface="Proxima Nova"/>
              </a:rPr>
              <a:t>See course website: </a:t>
            </a:r>
            <a:r>
              <a:rPr lang="en" sz="1000" u="sng">
                <a:solidFill>
                  <a:schemeClr val="hlink"/>
                </a:solidFill>
                <a:latin typeface="Proxima Nova"/>
                <a:ea typeface="Proxima Nova"/>
                <a:cs typeface="Proxima Nova"/>
                <a:sym typeface="Proxima Nova"/>
                <a:hlinkClick r:id="rId3"/>
              </a:rPr>
              <a:t>https://cs329s.stanford.edu</a:t>
            </a:r>
            <a:r>
              <a:rPr lang="en" sz="1000">
                <a:solidFill>
                  <a:srgbClr val="434343"/>
                </a:solidFill>
                <a:latin typeface="Proxima Nova"/>
                <a:ea typeface="Proxima Nova"/>
                <a:cs typeface="Proxima Nova"/>
                <a:sym typeface="Proxima Nova"/>
              </a:rPr>
              <a:t> </a:t>
            </a:r>
            <a:endParaRPr i="0" sz="900" u="none" cap="none" strike="noStrike">
              <a:solidFill>
                <a:srgbClr val="434343"/>
              </a:solidFill>
              <a:latin typeface="Proxima Nova"/>
              <a:ea typeface="Proxima Nova"/>
              <a:cs typeface="Proxima Nova"/>
              <a:sym typeface="Proxima Nova"/>
            </a:endParaRPr>
          </a:p>
        </p:txBody>
      </p:sp>
      <p:cxnSp>
        <p:nvCxnSpPr>
          <p:cNvPr id="193" name="Google Shape;193;p29"/>
          <p:cNvCxnSpPr/>
          <p:nvPr/>
        </p:nvCxnSpPr>
        <p:spPr>
          <a:xfrm flipH="1" rot="10800000">
            <a:off x="337658" y="4860017"/>
            <a:ext cx="8134800" cy="930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Honor code: permissive but strict - don’t test us ;)</a:t>
            </a:r>
            <a:endParaRPr/>
          </a:p>
        </p:txBody>
      </p:sp>
      <p:sp>
        <p:nvSpPr>
          <p:cNvPr id="199" name="Google Shape;199;p30"/>
          <p:cNvSpPr txBox="1"/>
          <p:nvPr>
            <p:ph idx="1" type="body"/>
          </p:nvPr>
        </p:nvSpPr>
        <p:spPr>
          <a:xfrm>
            <a:off x="311700" y="1152475"/>
            <a:ext cx="8520600" cy="390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a:solidFill>
                  <a:srgbClr val="0000FF"/>
                </a:solidFill>
              </a:rPr>
              <a:t>OK to search, ask in public about the systems we’re studying. </a:t>
            </a:r>
            <a:r>
              <a:rPr lang="en" u="sng">
                <a:solidFill>
                  <a:srgbClr val="0000FF"/>
                </a:solidFill>
              </a:rPr>
              <a:t>Cite</a:t>
            </a:r>
            <a:r>
              <a:rPr lang="en" u="sng">
                <a:solidFill>
                  <a:srgbClr val="0000FF"/>
                </a:solidFill>
              </a:rPr>
              <a:t> all the resources you reference.</a:t>
            </a:r>
            <a:endParaRPr u="sng">
              <a:solidFill>
                <a:srgbClr val="0000FF"/>
              </a:solidFill>
            </a:endParaRPr>
          </a:p>
          <a:p>
            <a:pPr indent="-317500" lvl="1" marL="914400" rtl="0" algn="l">
              <a:spcBef>
                <a:spcPts val="0"/>
              </a:spcBef>
              <a:spcAft>
                <a:spcPts val="0"/>
              </a:spcAft>
              <a:buSzPts val="1400"/>
              <a:buChar char="○"/>
            </a:pPr>
            <a:r>
              <a:rPr lang="en"/>
              <a:t>E.g. if you read it in a paper, cite it. If you ask on Quora, include the link.</a:t>
            </a:r>
            <a:endParaRPr/>
          </a:p>
          <a:p>
            <a:pPr indent="-342900" lvl="0" marL="457200" rtl="0" algn="l">
              <a:spcBef>
                <a:spcPts val="0"/>
              </a:spcBef>
              <a:spcAft>
                <a:spcPts val="0"/>
              </a:spcAft>
              <a:buClr>
                <a:srgbClr val="FF0000"/>
              </a:buClr>
              <a:buSzPts val="1800"/>
              <a:buChar char="●"/>
            </a:pPr>
            <a:r>
              <a:rPr lang="en">
                <a:solidFill>
                  <a:srgbClr val="FF0000"/>
                </a:solidFill>
              </a:rPr>
              <a:t>NOT OK to ask someone to do assignments/projects for you.</a:t>
            </a:r>
            <a:endParaRPr>
              <a:solidFill>
                <a:srgbClr val="FF0000"/>
              </a:solidFill>
            </a:endParaRPr>
          </a:p>
          <a:p>
            <a:pPr indent="-342900" lvl="0" marL="457200" rtl="0" algn="l">
              <a:spcBef>
                <a:spcPts val="0"/>
              </a:spcBef>
              <a:spcAft>
                <a:spcPts val="0"/>
              </a:spcAft>
              <a:buClr>
                <a:srgbClr val="0000FF"/>
              </a:buClr>
              <a:buSzPts val="1800"/>
              <a:buChar char="●"/>
            </a:pPr>
            <a:r>
              <a:rPr lang="en">
                <a:solidFill>
                  <a:srgbClr val="0000FF"/>
                </a:solidFill>
              </a:rPr>
              <a:t>OK to discuss questions with classmates</a:t>
            </a:r>
            <a:r>
              <a:rPr lang="en">
                <a:solidFill>
                  <a:srgbClr val="0000FF"/>
                </a:solidFill>
              </a:rPr>
              <a:t>. </a:t>
            </a:r>
            <a:r>
              <a:rPr lang="en" u="sng">
                <a:solidFill>
                  <a:srgbClr val="0000FF"/>
                </a:solidFill>
              </a:rPr>
              <a:t>Disclose your discussion partners.</a:t>
            </a:r>
            <a:endParaRPr u="sng">
              <a:solidFill>
                <a:srgbClr val="0000FF"/>
              </a:solidFill>
            </a:endParaRPr>
          </a:p>
          <a:p>
            <a:pPr indent="-342900" lvl="0" marL="457200" rtl="0" algn="l">
              <a:spcBef>
                <a:spcPts val="0"/>
              </a:spcBef>
              <a:spcAft>
                <a:spcPts val="0"/>
              </a:spcAft>
              <a:buClr>
                <a:srgbClr val="FF0000"/>
              </a:buClr>
              <a:buSzPts val="1800"/>
              <a:buChar char="●"/>
            </a:pPr>
            <a:r>
              <a:rPr lang="en">
                <a:solidFill>
                  <a:srgbClr val="FF0000"/>
                </a:solidFill>
              </a:rPr>
              <a:t>NOT OK to copy solutions from classmates.</a:t>
            </a:r>
            <a:endParaRPr>
              <a:solidFill>
                <a:srgbClr val="FF0000"/>
              </a:solidFill>
            </a:endParaRPr>
          </a:p>
          <a:p>
            <a:pPr indent="-342900" lvl="0" marL="457200" rtl="0" algn="l">
              <a:spcBef>
                <a:spcPts val="0"/>
              </a:spcBef>
              <a:spcAft>
                <a:spcPts val="0"/>
              </a:spcAft>
              <a:buClr>
                <a:srgbClr val="0000FF"/>
              </a:buClr>
              <a:buSzPts val="1800"/>
              <a:buChar char="●"/>
            </a:pPr>
            <a:r>
              <a:rPr lang="en">
                <a:solidFill>
                  <a:srgbClr val="0000FF"/>
                </a:solidFill>
              </a:rPr>
              <a:t>OK to use existing solutions as part of your projects/assignments. </a:t>
            </a:r>
            <a:r>
              <a:rPr lang="en" u="sng">
                <a:solidFill>
                  <a:srgbClr val="0000FF"/>
                </a:solidFill>
              </a:rPr>
              <a:t>Clarify your contributions.</a:t>
            </a:r>
            <a:endParaRPr u="sng">
              <a:solidFill>
                <a:srgbClr val="0000FF"/>
              </a:solidFill>
            </a:endParaRPr>
          </a:p>
          <a:p>
            <a:pPr indent="-342900" lvl="0" marL="457200" rtl="0" algn="l">
              <a:spcBef>
                <a:spcPts val="0"/>
              </a:spcBef>
              <a:spcAft>
                <a:spcPts val="0"/>
              </a:spcAft>
              <a:buClr>
                <a:srgbClr val="FF0000"/>
              </a:buClr>
              <a:buSzPts val="1800"/>
              <a:buChar char="●"/>
            </a:pPr>
            <a:r>
              <a:rPr lang="en">
                <a:solidFill>
                  <a:srgbClr val="FF0000"/>
                </a:solidFill>
              </a:rPr>
              <a:t>NOT OK to pretend that someone’s solution is yours.</a:t>
            </a:r>
            <a:endParaRPr>
              <a:solidFill>
                <a:srgbClr val="FF0000"/>
              </a:solidFill>
            </a:endParaRPr>
          </a:p>
          <a:p>
            <a:pPr indent="-342900" lvl="0" marL="457200" rtl="0" algn="l">
              <a:spcBef>
                <a:spcPts val="0"/>
              </a:spcBef>
              <a:spcAft>
                <a:spcPts val="0"/>
              </a:spcAft>
              <a:buClr>
                <a:srgbClr val="0000FF"/>
              </a:buClr>
              <a:buSzPts val="1800"/>
              <a:buChar char="●"/>
            </a:pPr>
            <a:r>
              <a:rPr lang="en">
                <a:solidFill>
                  <a:srgbClr val="0000FF"/>
                </a:solidFill>
              </a:rPr>
              <a:t>OK to publish your final project after the course is over (we encourage that!)</a:t>
            </a:r>
            <a:endParaRPr>
              <a:solidFill>
                <a:srgbClr val="0000FF"/>
              </a:solidFill>
            </a:endParaRPr>
          </a:p>
          <a:p>
            <a:pPr indent="-342900" lvl="0" marL="457200" rtl="0" algn="l">
              <a:spcBef>
                <a:spcPts val="0"/>
              </a:spcBef>
              <a:spcAft>
                <a:spcPts val="0"/>
              </a:spcAft>
              <a:buClr>
                <a:srgbClr val="FF0000"/>
              </a:buClr>
              <a:buSzPts val="1800"/>
              <a:buChar char="●"/>
            </a:pPr>
            <a:r>
              <a:rPr lang="en">
                <a:solidFill>
                  <a:srgbClr val="FF0000"/>
                </a:solidFill>
              </a:rPr>
              <a:t>NOT OK to post your assignment solutions online.</a:t>
            </a:r>
            <a:endParaRPr>
              <a:solidFill>
                <a:srgbClr val="FF0000"/>
              </a:solidFill>
            </a:endParaRPr>
          </a:p>
          <a:p>
            <a:pPr indent="-342900" lvl="0" marL="457200" rtl="0" algn="l">
              <a:spcBef>
                <a:spcPts val="0"/>
              </a:spcBef>
              <a:spcAft>
                <a:spcPts val="0"/>
              </a:spcAft>
              <a:buClr>
                <a:srgbClr val="0000FF"/>
              </a:buClr>
              <a:buSzPts val="1800"/>
              <a:buChar char="●"/>
            </a:pPr>
            <a:r>
              <a:rPr b="1" lang="en">
                <a:solidFill>
                  <a:srgbClr val="0000FF"/>
                </a:solidFill>
              </a:rPr>
              <a:t>ASK the course staff if unsure!</a:t>
            </a:r>
            <a:endParaRPr b="1">
              <a:solidFill>
                <a:srgbClr val="0000FF"/>
              </a:solidFill>
            </a:endParaRPr>
          </a:p>
        </p:txBody>
      </p:sp>
      <p:sp>
        <p:nvSpPr>
          <p:cNvPr id="200" name="Google Shape;20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staff</a:t>
            </a:r>
            <a:endParaRPr/>
          </a:p>
        </p:txBody>
      </p:sp>
      <p:sp>
        <p:nvSpPr>
          <p:cNvPr id="206" name="Google Shape;20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31"/>
          <p:cNvSpPr txBox="1"/>
          <p:nvPr/>
        </p:nvSpPr>
        <p:spPr>
          <a:xfrm>
            <a:off x="337800" y="4922975"/>
            <a:ext cx="54555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000">
                <a:solidFill>
                  <a:srgbClr val="434343"/>
                </a:solidFill>
                <a:latin typeface="Proxima Nova"/>
                <a:ea typeface="Proxima Nova"/>
                <a:cs typeface="Proxima Nova"/>
                <a:sym typeface="Proxima Nova"/>
              </a:rPr>
              <a:t>See course website: </a:t>
            </a:r>
            <a:r>
              <a:rPr lang="en" sz="1000" u="sng">
                <a:solidFill>
                  <a:schemeClr val="accent5"/>
                </a:solidFill>
                <a:latin typeface="Proxima Nova"/>
                <a:ea typeface="Proxima Nova"/>
                <a:cs typeface="Proxima Nova"/>
                <a:sym typeface="Proxima Nova"/>
                <a:hlinkClick r:id="rId3">
                  <a:extLst>
                    <a:ext uri="{A12FA001-AC4F-418D-AE19-62706E023703}">
                      <ahyp:hlinkClr val="tx"/>
                    </a:ext>
                  </a:extLst>
                </a:hlinkClick>
              </a:rPr>
              <a:t>https://cs329s.stanford.edu</a:t>
            </a:r>
            <a:r>
              <a:rPr lang="en" sz="1000">
                <a:solidFill>
                  <a:srgbClr val="434343"/>
                </a:solidFill>
                <a:latin typeface="Proxima Nova"/>
                <a:ea typeface="Proxima Nova"/>
                <a:cs typeface="Proxima Nova"/>
                <a:sym typeface="Proxima Nova"/>
              </a:rPr>
              <a:t> </a:t>
            </a:r>
            <a:endParaRPr sz="900">
              <a:solidFill>
                <a:srgbClr val="434343"/>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1000">
              <a:solidFill>
                <a:srgbClr val="434343"/>
              </a:solidFill>
            </a:endParaRPr>
          </a:p>
        </p:txBody>
      </p:sp>
      <p:cxnSp>
        <p:nvCxnSpPr>
          <p:cNvPr id="208" name="Google Shape;208;p31"/>
          <p:cNvCxnSpPr/>
          <p:nvPr/>
        </p:nvCxnSpPr>
        <p:spPr>
          <a:xfrm flipH="1" rot="10800000">
            <a:off x="337658" y="4860017"/>
            <a:ext cx="8134800" cy="9300"/>
          </a:xfrm>
          <a:prstGeom prst="straightConnector1">
            <a:avLst/>
          </a:prstGeom>
          <a:noFill/>
          <a:ln cap="flat" cmpd="sng" w="9525">
            <a:solidFill>
              <a:srgbClr val="434343"/>
            </a:solidFill>
            <a:prstDash val="solid"/>
            <a:round/>
            <a:headEnd len="sm" w="sm" type="none"/>
            <a:tailEnd len="sm" w="sm" type="none"/>
          </a:ln>
        </p:spPr>
      </p:cxnSp>
      <p:pic>
        <p:nvPicPr>
          <p:cNvPr id="209" name="Google Shape;209;p31"/>
          <p:cNvPicPr preferRelativeResize="0"/>
          <p:nvPr/>
        </p:nvPicPr>
        <p:blipFill>
          <a:blip r:embed="rId4">
            <a:alphaModFix/>
          </a:blip>
          <a:stretch>
            <a:fillRect/>
          </a:stretch>
        </p:blipFill>
        <p:spPr>
          <a:xfrm>
            <a:off x="619875" y="1364400"/>
            <a:ext cx="5620842" cy="2522674"/>
          </a:xfrm>
          <a:prstGeom prst="rect">
            <a:avLst/>
          </a:prstGeom>
          <a:noFill/>
          <a:ln>
            <a:noFill/>
          </a:ln>
        </p:spPr>
      </p:pic>
      <p:pic>
        <p:nvPicPr>
          <p:cNvPr id="210" name="Google Shape;210;p31"/>
          <p:cNvPicPr preferRelativeResize="0"/>
          <p:nvPr/>
        </p:nvPicPr>
        <p:blipFill>
          <a:blip r:embed="rId5">
            <a:alphaModFix/>
          </a:blip>
          <a:stretch>
            <a:fillRect/>
          </a:stretch>
        </p:blipFill>
        <p:spPr>
          <a:xfrm>
            <a:off x="6508509" y="1443882"/>
            <a:ext cx="1795691" cy="20410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078350" y="1028700"/>
            <a:ext cx="5598600" cy="27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a:p>
            <a:pPr indent="0" lvl="0" marL="0" rtl="0" algn="l">
              <a:spcBef>
                <a:spcPts val="0"/>
              </a:spcBef>
              <a:spcAft>
                <a:spcPts val="0"/>
              </a:spcAft>
              <a:buNone/>
            </a:pPr>
            <a:r>
              <a:t/>
            </a:r>
            <a:endParaRPr b="0" sz="1800"/>
          </a:p>
          <a:p>
            <a:pPr indent="-342900" lvl="0" marL="457200" rtl="0" algn="l">
              <a:spcBef>
                <a:spcPts val="0"/>
              </a:spcBef>
              <a:spcAft>
                <a:spcPts val="0"/>
              </a:spcAft>
              <a:buSzPts val="1800"/>
              <a:buAutoNum type="arabicPeriod"/>
            </a:pPr>
            <a:r>
              <a:rPr b="0" lang="en" sz="1800"/>
              <a:t>Course overview</a:t>
            </a:r>
            <a:endParaRPr b="0" sz="1800"/>
          </a:p>
          <a:p>
            <a:pPr indent="-342900" lvl="0" marL="457200" rtl="0" algn="l">
              <a:spcBef>
                <a:spcPts val="0"/>
              </a:spcBef>
              <a:spcAft>
                <a:spcPts val="0"/>
              </a:spcAft>
              <a:buSzPts val="1800"/>
              <a:buAutoNum type="arabicPeriod"/>
            </a:pPr>
            <a:r>
              <a:rPr b="0" lang="en" sz="1800"/>
              <a:t>ML in research vs. production</a:t>
            </a:r>
            <a:endParaRPr b="0" sz="1800"/>
          </a:p>
          <a:p>
            <a:pPr indent="-342900" lvl="0" marL="457200" rtl="0" algn="l">
              <a:spcBef>
                <a:spcPts val="0"/>
              </a:spcBef>
              <a:spcAft>
                <a:spcPts val="0"/>
              </a:spcAft>
              <a:buSzPts val="1800"/>
              <a:buAutoNum type="arabicPeriod"/>
            </a:pPr>
            <a:r>
              <a:rPr b="0" lang="en" sz="1800"/>
              <a:t>Breakout exercise</a:t>
            </a:r>
            <a:endParaRPr b="0" sz="1800"/>
          </a:p>
          <a:p>
            <a:pPr indent="-342900" lvl="0" marL="457200" rtl="0" algn="l">
              <a:spcBef>
                <a:spcPts val="0"/>
              </a:spcBef>
              <a:spcAft>
                <a:spcPts val="0"/>
              </a:spcAft>
              <a:buSzPts val="1800"/>
              <a:buAutoNum type="arabicPeriod"/>
            </a:pPr>
            <a:r>
              <a:rPr b="0" lang="en" sz="1800"/>
              <a:t>ML systems vs. traditional software</a:t>
            </a:r>
            <a:endParaRPr b="0" sz="1800"/>
          </a:p>
          <a:p>
            <a:pPr indent="-342900" lvl="0" marL="457200" rtl="0" algn="l">
              <a:spcBef>
                <a:spcPts val="0"/>
              </a:spcBef>
              <a:spcAft>
                <a:spcPts val="0"/>
              </a:spcAft>
              <a:buSzPts val="1800"/>
              <a:buAutoNum type="arabicPeriod"/>
            </a:pPr>
            <a:r>
              <a:rPr b="0" lang="en" sz="1800"/>
              <a:t>ML production myths</a:t>
            </a:r>
            <a:endParaRPr b="0" sz="1800"/>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nvSpPr>
        <p:spPr>
          <a:xfrm>
            <a:off x="5416600" y="3929525"/>
            <a:ext cx="3529800" cy="8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FF"/>
              </a:solidFill>
              <a:latin typeface="Proxima Nova"/>
              <a:ea typeface="Proxima Nova"/>
              <a:cs typeface="Proxima Nova"/>
              <a:sym typeface="Proxima Nova"/>
            </a:endParaRPr>
          </a:p>
        </p:txBody>
      </p:sp>
      <p:sp>
        <p:nvSpPr>
          <p:cNvPr id="65" name="Google Shape;65;p14"/>
          <p:cNvSpPr txBox="1"/>
          <p:nvPr/>
        </p:nvSpPr>
        <p:spPr>
          <a:xfrm>
            <a:off x="4572000" y="3381125"/>
            <a:ext cx="4203300" cy="120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00FF"/>
              </a:buClr>
              <a:buSzPts val="1400"/>
              <a:buFont typeface="Proxima Nova"/>
              <a:buAutoNum type="arabicPeriod"/>
            </a:pPr>
            <a:r>
              <a:rPr lang="en">
                <a:solidFill>
                  <a:srgbClr val="FF00FF"/>
                </a:solidFill>
                <a:latin typeface="Proxima Nova"/>
                <a:ea typeface="Proxima Nova"/>
                <a:cs typeface="Proxima Nova"/>
                <a:sym typeface="Proxima Nova"/>
              </a:rPr>
              <a:t>Short class today</a:t>
            </a:r>
            <a:endParaRPr>
              <a:solidFill>
                <a:srgbClr val="FF00FF"/>
              </a:solidFill>
              <a:latin typeface="Proxima Nova"/>
              <a:ea typeface="Proxima Nova"/>
              <a:cs typeface="Proxima Nova"/>
              <a:sym typeface="Proxima Nova"/>
            </a:endParaRPr>
          </a:p>
          <a:p>
            <a:pPr indent="-317500" lvl="0" marL="457200" rtl="0" algn="l">
              <a:spcBef>
                <a:spcPts val="0"/>
              </a:spcBef>
              <a:spcAft>
                <a:spcPts val="0"/>
              </a:spcAft>
              <a:buClr>
                <a:srgbClr val="FF00FF"/>
              </a:buClr>
              <a:buSzPts val="1400"/>
              <a:buFont typeface="Proxima Nova"/>
              <a:buAutoNum type="arabicPeriod"/>
            </a:pPr>
            <a:r>
              <a:rPr lang="en">
                <a:solidFill>
                  <a:srgbClr val="FF00FF"/>
                </a:solidFill>
                <a:latin typeface="Proxima Nova"/>
                <a:ea typeface="Proxima Nova"/>
                <a:cs typeface="Proxima Nova"/>
                <a:sym typeface="Proxima Nova"/>
              </a:rPr>
              <a:t>Lecture note is on course website / syllabus</a:t>
            </a:r>
            <a:endParaRPr>
              <a:solidFill>
                <a:srgbClr val="FF00FF"/>
              </a:solidFill>
              <a:latin typeface="Proxima Nova"/>
              <a:ea typeface="Proxima Nova"/>
              <a:cs typeface="Proxima Nova"/>
              <a:sym typeface="Proxima Nova"/>
            </a:endParaRPr>
          </a:p>
          <a:p>
            <a:pPr indent="-317500" lvl="0" marL="457200" rtl="0" algn="l">
              <a:spcBef>
                <a:spcPts val="0"/>
              </a:spcBef>
              <a:spcAft>
                <a:spcPts val="0"/>
              </a:spcAft>
              <a:buClr>
                <a:srgbClr val="FF00FF"/>
              </a:buClr>
              <a:buSzPts val="1400"/>
              <a:buFont typeface="Proxima Nova"/>
              <a:buAutoNum type="arabicPeriod"/>
            </a:pPr>
            <a:r>
              <a:rPr lang="en">
                <a:solidFill>
                  <a:srgbClr val="FF00FF"/>
                </a:solidFill>
                <a:latin typeface="Proxima Nova"/>
                <a:ea typeface="Proxima Nova"/>
                <a:cs typeface="Proxima Nova"/>
                <a:sym typeface="Proxima Nova"/>
              </a:rPr>
              <a:t>I’m in Vermont, sorry in advance about the bad Internet</a:t>
            </a:r>
            <a:endParaRPr>
              <a:solidFill>
                <a:srgbClr val="FF00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 </a:t>
            </a:r>
            <a:r>
              <a:rPr lang="en">
                <a:solidFill>
                  <a:srgbClr val="000000"/>
                </a:solidFill>
              </a:rPr>
              <a:t>Work in progress ⚠⚠</a:t>
            </a:r>
            <a:endParaRPr>
              <a:solidFill>
                <a:srgbClr val="000000"/>
              </a:solidFill>
            </a:endParaRPr>
          </a:p>
        </p:txBody>
      </p:sp>
      <p:sp>
        <p:nvSpPr>
          <p:cNvPr id="216" name="Google Shape;21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First time the course is offered</a:t>
            </a:r>
            <a:endParaRPr/>
          </a:p>
          <a:p>
            <a:pPr indent="-342900" lvl="0" marL="457200" rtl="0" algn="l">
              <a:spcBef>
                <a:spcPts val="0"/>
              </a:spcBef>
              <a:spcAft>
                <a:spcPts val="0"/>
              </a:spcAft>
              <a:buSzPts val="1800"/>
              <a:buChar char="●"/>
            </a:pPr>
            <a:r>
              <a:rPr lang="en"/>
              <a:t>First time Chip’s taught a course online</a:t>
            </a:r>
            <a:endParaRPr/>
          </a:p>
          <a:p>
            <a:pPr indent="-342900" lvl="0" marL="457200" rtl="0" algn="l">
              <a:spcBef>
                <a:spcPts val="0"/>
              </a:spcBef>
              <a:spcAft>
                <a:spcPts val="0"/>
              </a:spcAft>
              <a:buSzPts val="1800"/>
              <a:buChar char="●"/>
            </a:pPr>
            <a:r>
              <a:rPr lang="en"/>
              <a:t>The subject is new, we don’t have all the answers</a:t>
            </a:r>
            <a:endParaRPr/>
          </a:p>
          <a:p>
            <a:pPr indent="-317500" lvl="1" marL="914400" rtl="0" algn="l">
              <a:spcBef>
                <a:spcPts val="0"/>
              </a:spcBef>
              <a:spcAft>
                <a:spcPts val="0"/>
              </a:spcAft>
              <a:buSzPts val="1400"/>
              <a:buChar char="○"/>
            </a:pPr>
            <a:r>
              <a:rPr lang="en"/>
              <a:t>We are all learning too!</a:t>
            </a:r>
            <a:endParaRPr/>
          </a:p>
          <a:p>
            <a:pPr indent="-342900" lvl="0" marL="457200" rtl="0" algn="l">
              <a:spcBef>
                <a:spcPts val="0"/>
              </a:spcBef>
              <a:spcAft>
                <a:spcPts val="0"/>
              </a:spcAft>
              <a:buSzPts val="1800"/>
              <a:buChar char="●"/>
            </a:pPr>
            <a:r>
              <a:rPr lang="en"/>
              <a:t>We appreciate your:</a:t>
            </a:r>
            <a:endParaRPr/>
          </a:p>
          <a:p>
            <a:pPr indent="-317500" lvl="1" marL="914400" rtl="0" algn="l">
              <a:spcBef>
                <a:spcPts val="0"/>
              </a:spcBef>
              <a:spcAft>
                <a:spcPts val="0"/>
              </a:spcAft>
              <a:buSzPts val="1400"/>
              <a:buChar char="○"/>
            </a:pPr>
            <a:r>
              <a:rPr b="1" lang="en"/>
              <a:t>enthusiasm</a:t>
            </a:r>
            <a:r>
              <a:rPr lang="en"/>
              <a:t> for trying out new things</a:t>
            </a:r>
            <a:endParaRPr/>
          </a:p>
          <a:p>
            <a:pPr indent="-317500" lvl="1" marL="914400" rtl="0" algn="l">
              <a:spcBef>
                <a:spcPts val="0"/>
              </a:spcBef>
              <a:spcAft>
                <a:spcPts val="0"/>
              </a:spcAft>
              <a:buSzPts val="1400"/>
              <a:buChar char="○"/>
            </a:pPr>
            <a:r>
              <a:rPr b="1" lang="en"/>
              <a:t>patience</a:t>
            </a:r>
            <a:r>
              <a:rPr lang="en"/>
              <a:t> bearing with things that don’t quite work</a:t>
            </a:r>
            <a:endParaRPr/>
          </a:p>
          <a:p>
            <a:pPr indent="-317500" lvl="1" marL="914400" rtl="0" algn="l">
              <a:spcBef>
                <a:spcPts val="0"/>
              </a:spcBef>
              <a:spcAft>
                <a:spcPts val="0"/>
              </a:spcAft>
              <a:buSzPts val="1400"/>
              <a:buChar char="○"/>
            </a:pPr>
            <a:r>
              <a:rPr b="1" lang="en"/>
              <a:t>feedback</a:t>
            </a:r>
            <a:r>
              <a:rPr lang="en"/>
              <a:t> to improve the course</a:t>
            </a:r>
            <a:endParaRPr/>
          </a:p>
        </p:txBody>
      </p:sp>
      <p:sp>
        <p:nvSpPr>
          <p:cNvPr id="217" name="Google Shape;21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8" name="Google Shape;218;p32"/>
          <p:cNvSpPr txBox="1"/>
          <p:nvPr/>
        </p:nvSpPr>
        <p:spPr>
          <a:xfrm>
            <a:off x="337800" y="4922975"/>
            <a:ext cx="54555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000">
                <a:solidFill>
                  <a:srgbClr val="434343"/>
                </a:solidFill>
                <a:latin typeface="Proxima Nova"/>
                <a:ea typeface="Proxima Nova"/>
                <a:cs typeface="Proxima Nova"/>
                <a:sym typeface="Proxima Nova"/>
              </a:rPr>
              <a:t>Inspired by </a:t>
            </a:r>
            <a:r>
              <a:rPr lang="en" sz="1000" u="sng">
                <a:solidFill>
                  <a:schemeClr val="hlink"/>
                </a:solidFill>
                <a:latin typeface="Proxima Nova"/>
                <a:ea typeface="Proxima Nova"/>
                <a:cs typeface="Proxima Nova"/>
                <a:sym typeface="Proxima Nova"/>
                <a:hlinkClick r:id="rId3"/>
              </a:rPr>
              <a:t>Michael Bernstein’s CS 278</a:t>
            </a:r>
            <a:endParaRPr sz="1000">
              <a:solidFill>
                <a:srgbClr val="434343"/>
              </a:solidFill>
              <a:latin typeface="Proxima Nova"/>
              <a:ea typeface="Proxima Nova"/>
              <a:cs typeface="Proxima Nova"/>
              <a:sym typeface="Proxima Nova"/>
            </a:endParaRPr>
          </a:p>
        </p:txBody>
      </p:sp>
      <p:cxnSp>
        <p:nvCxnSpPr>
          <p:cNvPr id="219" name="Google Shape;219;p32"/>
          <p:cNvCxnSpPr/>
          <p:nvPr/>
        </p:nvCxnSpPr>
        <p:spPr>
          <a:xfrm flipH="1" rot="10800000">
            <a:off x="337658" y="4860017"/>
            <a:ext cx="8134800" cy="930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u="sng">
                <a:solidFill>
                  <a:schemeClr val="hlink"/>
                </a:solidFill>
                <a:hlinkClick r:id="rId3"/>
              </a:rPr>
              <a:t>https://cs329s.stanford.edu</a:t>
            </a:r>
            <a:endParaRPr sz="2100"/>
          </a:p>
          <a:p>
            <a:pPr indent="-361950" lvl="0" marL="457200" rtl="0" algn="l">
              <a:spcBef>
                <a:spcPts val="0"/>
              </a:spcBef>
              <a:spcAft>
                <a:spcPts val="0"/>
              </a:spcAft>
              <a:buSzPts val="2100"/>
              <a:buChar char="●"/>
            </a:pPr>
            <a:r>
              <a:rPr lang="en" sz="2100"/>
              <a:t>OHs start next week</a:t>
            </a:r>
            <a:endParaRPr sz="2100"/>
          </a:p>
          <a:p>
            <a:pPr indent="-361950" lvl="0" marL="457200" rtl="0" algn="l">
              <a:spcBef>
                <a:spcPts val="0"/>
              </a:spcBef>
              <a:spcAft>
                <a:spcPts val="0"/>
              </a:spcAft>
              <a:buSzPts val="2100"/>
              <a:buChar char="●"/>
            </a:pPr>
            <a:r>
              <a:rPr lang="en" sz="2100"/>
              <a:t>If you enrolled without submitting an application, send us an email!</a:t>
            </a:r>
            <a:endParaRPr sz="2100"/>
          </a:p>
          <a:p>
            <a:pPr indent="-361950" lvl="0" marL="457200" rtl="0" algn="l">
              <a:spcBef>
                <a:spcPts val="0"/>
              </a:spcBef>
              <a:spcAft>
                <a:spcPts val="0"/>
              </a:spcAft>
              <a:buSzPts val="2100"/>
              <a:buChar char="●"/>
            </a:pPr>
            <a:r>
              <a:rPr lang="en" sz="2100"/>
              <a:t>Questions so far?</a:t>
            </a:r>
            <a:endParaRPr sz="2100"/>
          </a:p>
        </p:txBody>
      </p:sp>
      <p:sp>
        <p:nvSpPr>
          <p:cNvPr id="225" name="Google Shape;22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1078350" y="1601150"/>
            <a:ext cx="61710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ML in research vs. production</a:t>
            </a:r>
            <a:endParaRPr/>
          </a:p>
        </p:txBody>
      </p:sp>
      <p:sp>
        <p:nvSpPr>
          <p:cNvPr id="231" name="Google Shape;23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nvSpPr>
        <p:spPr>
          <a:xfrm>
            <a:off x="888300" y="528900"/>
            <a:ext cx="7764300" cy="59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1400" u="none" cap="none" strike="noStrike">
              <a:latin typeface="Arial"/>
              <a:ea typeface="Arial"/>
              <a:cs typeface="Arial"/>
              <a:sym typeface="Arial"/>
            </a:endParaRPr>
          </a:p>
        </p:txBody>
      </p:sp>
      <p:cxnSp>
        <p:nvCxnSpPr>
          <p:cNvPr id="237" name="Google Shape;237;p35"/>
          <p:cNvCxnSpPr/>
          <p:nvPr/>
        </p:nvCxnSpPr>
        <p:spPr>
          <a:xfrm flipH="1" rot="10800000">
            <a:off x="337800" y="4842750"/>
            <a:ext cx="8270400" cy="26700"/>
          </a:xfrm>
          <a:prstGeom prst="straightConnector1">
            <a:avLst/>
          </a:prstGeom>
          <a:noFill/>
          <a:ln cap="flat" cmpd="sng" w="9525">
            <a:solidFill>
              <a:srgbClr val="000000"/>
            </a:solidFill>
            <a:prstDash val="solid"/>
            <a:round/>
            <a:headEnd len="sm" w="sm" type="none"/>
            <a:tailEnd len="sm" w="sm" type="none"/>
          </a:ln>
        </p:spPr>
      </p:cxnSp>
      <p:sp>
        <p:nvSpPr>
          <p:cNvPr id="238" name="Google Shape;23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39" name="Google Shape;239;p35"/>
          <p:cNvGraphicFramePr/>
          <p:nvPr/>
        </p:nvGraphicFramePr>
        <p:xfrm>
          <a:off x="457413" y="1402538"/>
          <a:ext cx="3000000" cy="3000000"/>
        </p:xfrm>
        <a:graphic>
          <a:graphicData uri="http://schemas.openxmlformats.org/drawingml/2006/table">
            <a:tbl>
              <a:tblPr>
                <a:noFill/>
                <a:tableStyleId>{9608E25C-F881-414D-86D8-62EBD3C2DC29}</a:tableStyleId>
              </a:tblPr>
              <a:tblGrid>
                <a:gridCol w="2014150"/>
                <a:gridCol w="2523600"/>
                <a:gridCol w="2906900"/>
              </a:tblGrid>
              <a:tr h="479825">
                <a:tc>
                  <a:txBody>
                    <a:bodyPr/>
                    <a:lstStyle/>
                    <a:p>
                      <a:pPr indent="0" lvl="0" marL="0" rtl="0" algn="l">
                        <a:spcBef>
                          <a:spcPts val="0"/>
                        </a:spcBef>
                        <a:spcAft>
                          <a:spcPts val="0"/>
                        </a:spcAft>
                        <a:buNone/>
                      </a:pPr>
                      <a:r>
                        <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Research</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Production</a:t>
                      </a:r>
                      <a:endParaRPr b="1" sz="1600">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latin typeface="Proxima Nova"/>
                          <a:ea typeface="Proxima Nova"/>
                          <a:cs typeface="Proxima Nova"/>
                          <a:sym typeface="Proxima Nova"/>
                        </a:rPr>
                        <a:t>Objectives</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Model performance*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Different stakeholders have different objectives</a:t>
                      </a:r>
                      <a:endParaRPr>
                        <a:latin typeface="Proxima Nova"/>
                        <a:ea typeface="Proxima Nova"/>
                        <a:cs typeface="Proxima Nova"/>
                        <a:sym typeface="Proxima Nova"/>
                      </a:endParaRPr>
                    </a:p>
                  </a:txBody>
                  <a:tcPr marT="91425" marB="91425" marR="91425" marL="91425"/>
                </a:tc>
              </a:tr>
            </a:tbl>
          </a:graphicData>
        </a:graphic>
      </p:graphicFrame>
      <p:sp>
        <p:nvSpPr>
          <p:cNvPr id="240" name="Google Shape;240;p35"/>
          <p:cNvSpPr txBox="1"/>
          <p:nvPr/>
        </p:nvSpPr>
        <p:spPr>
          <a:xfrm>
            <a:off x="337800" y="4922975"/>
            <a:ext cx="8314800" cy="231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lang="en" sz="1000">
                <a:latin typeface="Proxima Nova"/>
                <a:ea typeface="Proxima Nova"/>
                <a:cs typeface="Proxima Nova"/>
                <a:sym typeface="Proxima Nova"/>
              </a:rPr>
              <a:t>“*” It’s actively being worked. See </a:t>
            </a:r>
            <a:r>
              <a:rPr lang="en" sz="1000" u="sng">
                <a:solidFill>
                  <a:schemeClr val="hlink"/>
                </a:solidFill>
                <a:latin typeface="Proxima Nova"/>
                <a:ea typeface="Proxima Nova"/>
                <a:cs typeface="Proxima Nova"/>
                <a:sym typeface="Proxima Nova"/>
                <a:hlinkClick r:id="rId3"/>
              </a:rPr>
              <a:t>Utility is in the Eye of the User: A Critique of NLP Leaderboards</a:t>
            </a:r>
            <a:r>
              <a:rPr lang="en" sz="1000">
                <a:latin typeface="Proxima Nova"/>
                <a:ea typeface="Proxima Nova"/>
                <a:cs typeface="Proxima Nova"/>
                <a:sym typeface="Proxima Nova"/>
              </a:rPr>
              <a:t> (Ethayarajh and Jurafsky, EMNLP 2020)</a:t>
            </a:r>
            <a:endParaRPr sz="1000">
              <a:latin typeface="Proxima Nova"/>
              <a:ea typeface="Proxima Nova"/>
              <a:cs typeface="Proxima Nova"/>
              <a:sym typeface="Proxima Nova"/>
            </a:endParaRPr>
          </a:p>
        </p:txBody>
      </p:sp>
      <p:sp>
        <p:nvSpPr>
          <p:cNvPr id="241" name="Google Shape;241;p35"/>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in research vs. in production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36"/>
          <p:cNvSpPr txBox="1"/>
          <p:nvPr/>
        </p:nvSpPr>
        <p:spPr>
          <a:xfrm>
            <a:off x="691125" y="1119300"/>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ML team</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highest accuracy</a:t>
            </a:r>
            <a:endParaRPr>
              <a:latin typeface="Proxima Nova"/>
              <a:ea typeface="Proxima Nova"/>
              <a:cs typeface="Proxima Nova"/>
              <a:sym typeface="Proxima Nova"/>
            </a:endParaRPr>
          </a:p>
        </p:txBody>
      </p:sp>
      <p:pic>
        <p:nvPicPr>
          <p:cNvPr id="248" name="Google Shape;248;p36"/>
          <p:cNvPicPr preferRelativeResize="0"/>
          <p:nvPr/>
        </p:nvPicPr>
        <p:blipFill>
          <a:blip r:embed="rId3">
            <a:alphaModFix/>
          </a:blip>
          <a:stretch>
            <a:fillRect/>
          </a:stretch>
        </p:blipFill>
        <p:spPr>
          <a:xfrm>
            <a:off x="691125" y="1859398"/>
            <a:ext cx="1532999" cy="2299499"/>
          </a:xfrm>
          <a:prstGeom prst="rect">
            <a:avLst/>
          </a:prstGeom>
          <a:noFill/>
          <a:ln>
            <a:noFill/>
          </a:ln>
        </p:spPr>
      </p:pic>
      <p:sp>
        <p:nvSpPr>
          <p:cNvPr id="249" name="Google Shape;249;p36"/>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 objectives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37"/>
          <p:cNvSpPr txBox="1"/>
          <p:nvPr/>
        </p:nvSpPr>
        <p:spPr>
          <a:xfrm>
            <a:off x="691125" y="1119300"/>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ML team</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highest accuracy</a:t>
            </a:r>
            <a:endParaRPr>
              <a:latin typeface="Proxima Nova"/>
              <a:ea typeface="Proxima Nova"/>
              <a:cs typeface="Proxima Nova"/>
              <a:sym typeface="Proxima Nova"/>
            </a:endParaRPr>
          </a:p>
        </p:txBody>
      </p:sp>
      <p:sp>
        <p:nvSpPr>
          <p:cNvPr id="256" name="Google Shape;256;p37"/>
          <p:cNvSpPr txBox="1"/>
          <p:nvPr/>
        </p:nvSpPr>
        <p:spPr>
          <a:xfrm>
            <a:off x="2630363" y="1119288"/>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Sales</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sells more ads</a:t>
            </a:r>
            <a:endParaRPr>
              <a:latin typeface="Proxima Nova"/>
              <a:ea typeface="Proxima Nova"/>
              <a:cs typeface="Proxima Nova"/>
              <a:sym typeface="Proxima Nova"/>
            </a:endParaRPr>
          </a:p>
        </p:txBody>
      </p:sp>
      <p:pic>
        <p:nvPicPr>
          <p:cNvPr id="257" name="Google Shape;257;p37"/>
          <p:cNvPicPr preferRelativeResize="0"/>
          <p:nvPr/>
        </p:nvPicPr>
        <p:blipFill>
          <a:blip r:embed="rId3">
            <a:alphaModFix/>
          </a:blip>
          <a:stretch>
            <a:fillRect/>
          </a:stretch>
        </p:blipFill>
        <p:spPr>
          <a:xfrm>
            <a:off x="691125" y="1859398"/>
            <a:ext cx="1532999" cy="2299499"/>
          </a:xfrm>
          <a:prstGeom prst="rect">
            <a:avLst/>
          </a:prstGeom>
          <a:noFill/>
          <a:ln>
            <a:noFill/>
          </a:ln>
        </p:spPr>
      </p:pic>
      <p:pic>
        <p:nvPicPr>
          <p:cNvPr id="258" name="Google Shape;258;p37"/>
          <p:cNvPicPr preferRelativeResize="0"/>
          <p:nvPr/>
        </p:nvPicPr>
        <p:blipFill>
          <a:blip r:embed="rId4">
            <a:alphaModFix/>
          </a:blip>
          <a:stretch>
            <a:fillRect/>
          </a:stretch>
        </p:blipFill>
        <p:spPr>
          <a:xfrm>
            <a:off x="2667088" y="1844625"/>
            <a:ext cx="1533001" cy="2299512"/>
          </a:xfrm>
          <a:prstGeom prst="rect">
            <a:avLst/>
          </a:prstGeom>
          <a:noFill/>
          <a:ln>
            <a:noFill/>
          </a:ln>
        </p:spPr>
      </p:pic>
      <p:sp>
        <p:nvSpPr>
          <p:cNvPr id="259" name="Google Shape;259;p37"/>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 objectives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38"/>
          <p:cNvSpPr txBox="1"/>
          <p:nvPr/>
        </p:nvSpPr>
        <p:spPr>
          <a:xfrm>
            <a:off x="691125" y="1119300"/>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ML team</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highest accuracy</a:t>
            </a:r>
            <a:endParaRPr>
              <a:latin typeface="Proxima Nova"/>
              <a:ea typeface="Proxima Nova"/>
              <a:cs typeface="Proxima Nova"/>
              <a:sym typeface="Proxima Nova"/>
            </a:endParaRPr>
          </a:p>
        </p:txBody>
      </p:sp>
      <p:sp>
        <p:nvSpPr>
          <p:cNvPr id="266" name="Google Shape;266;p38"/>
          <p:cNvSpPr txBox="1"/>
          <p:nvPr/>
        </p:nvSpPr>
        <p:spPr>
          <a:xfrm>
            <a:off x="2630363" y="1119288"/>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Sales</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sells more ads</a:t>
            </a:r>
            <a:endParaRPr>
              <a:latin typeface="Proxima Nova"/>
              <a:ea typeface="Proxima Nova"/>
              <a:cs typeface="Proxima Nova"/>
              <a:sym typeface="Proxima Nova"/>
            </a:endParaRPr>
          </a:p>
        </p:txBody>
      </p:sp>
      <p:pic>
        <p:nvPicPr>
          <p:cNvPr id="267" name="Google Shape;267;p38"/>
          <p:cNvPicPr preferRelativeResize="0"/>
          <p:nvPr/>
        </p:nvPicPr>
        <p:blipFill>
          <a:blip r:embed="rId3">
            <a:alphaModFix/>
          </a:blip>
          <a:stretch>
            <a:fillRect/>
          </a:stretch>
        </p:blipFill>
        <p:spPr>
          <a:xfrm>
            <a:off x="691125" y="1859398"/>
            <a:ext cx="1532999" cy="2299499"/>
          </a:xfrm>
          <a:prstGeom prst="rect">
            <a:avLst/>
          </a:prstGeom>
          <a:noFill/>
          <a:ln>
            <a:noFill/>
          </a:ln>
        </p:spPr>
      </p:pic>
      <p:pic>
        <p:nvPicPr>
          <p:cNvPr id="268" name="Google Shape;268;p38"/>
          <p:cNvPicPr preferRelativeResize="0"/>
          <p:nvPr/>
        </p:nvPicPr>
        <p:blipFill>
          <a:blip r:embed="rId4">
            <a:alphaModFix/>
          </a:blip>
          <a:stretch>
            <a:fillRect/>
          </a:stretch>
        </p:blipFill>
        <p:spPr>
          <a:xfrm>
            <a:off x="2667088" y="1844625"/>
            <a:ext cx="1533001" cy="2299512"/>
          </a:xfrm>
          <a:prstGeom prst="rect">
            <a:avLst/>
          </a:prstGeom>
          <a:noFill/>
          <a:ln>
            <a:noFill/>
          </a:ln>
        </p:spPr>
      </p:pic>
      <p:sp>
        <p:nvSpPr>
          <p:cNvPr id="269" name="Google Shape;269;p38"/>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 objectives</a:t>
            </a:r>
            <a:endParaRPr/>
          </a:p>
        </p:txBody>
      </p:sp>
      <p:sp>
        <p:nvSpPr>
          <p:cNvPr id="270" name="Google Shape;270;p38"/>
          <p:cNvSpPr txBox="1"/>
          <p:nvPr/>
        </p:nvSpPr>
        <p:spPr>
          <a:xfrm>
            <a:off x="4620850" y="1119300"/>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Product</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fastest inference</a:t>
            </a:r>
            <a:endParaRPr>
              <a:latin typeface="Proxima Nova"/>
              <a:ea typeface="Proxima Nova"/>
              <a:cs typeface="Proxima Nova"/>
              <a:sym typeface="Proxima Nova"/>
            </a:endParaRPr>
          </a:p>
        </p:txBody>
      </p:sp>
      <p:pic>
        <p:nvPicPr>
          <p:cNvPr id="271" name="Google Shape;271;p38"/>
          <p:cNvPicPr preferRelativeResize="0"/>
          <p:nvPr/>
        </p:nvPicPr>
        <p:blipFill>
          <a:blip r:embed="rId5">
            <a:alphaModFix/>
          </a:blip>
          <a:stretch>
            <a:fillRect/>
          </a:stretch>
        </p:blipFill>
        <p:spPr>
          <a:xfrm>
            <a:off x="4620850" y="1845400"/>
            <a:ext cx="1532999" cy="22979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39"/>
          <p:cNvSpPr txBox="1"/>
          <p:nvPr/>
        </p:nvSpPr>
        <p:spPr>
          <a:xfrm>
            <a:off x="691125" y="1119300"/>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ML team</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highest accuracy</a:t>
            </a:r>
            <a:endParaRPr>
              <a:latin typeface="Proxima Nova"/>
              <a:ea typeface="Proxima Nova"/>
              <a:cs typeface="Proxima Nova"/>
              <a:sym typeface="Proxima Nova"/>
            </a:endParaRPr>
          </a:p>
        </p:txBody>
      </p:sp>
      <p:sp>
        <p:nvSpPr>
          <p:cNvPr id="278" name="Google Shape;278;p39"/>
          <p:cNvSpPr txBox="1"/>
          <p:nvPr/>
        </p:nvSpPr>
        <p:spPr>
          <a:xfrm>
            <a:off x="2630363" y="1119288"/>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Sales</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sells more ads</a:t>
            </a:r>
            <a:endParaRPr>
              <a:latin typeface="Proxima Nova"/>
              <a:ea typeface="Proxima Nova"/>
              <a:cs typeface="Proxima Nova"/>
              <a:sym typeface="Proxima Nova"/>
            </a:endParaRPr>
          </a:p>
        </p:txBody>
      </p:sp>
      <p:sp>
        <p:nvSpPr>
          <p:cNvPr id="279" name="Google Shape;279;p39"/>
          <p:cNvSpPr txBox="1"/>
          <p:nvPr/>
        </p:nvSpPr>
        <p:spPr>
          <a:xfrm>
            <a:off x="6574600" y="1119300"/>
            <a:ext cx="19797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Manager</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maximizes profit</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 laying off ML teams</a:t>
            </a:r>
            <a:endParaRPr>
              <a:latin typeface="Proxima Nova"/>
              <a:ea typeface="Proxima Nova"/>
              <a:cs typeface="Proxima Nova"/>
              <a:sym typeface="Proxima Nova"/>
            </a:endParaRPr>
          </a:p>
        </p:txBody>
      </p:sp>
      <p:pic>
        <p:nvPicPr>
          <p:cNvPr id="280" name="Google Shape;280;p39"/>
          <p:cNvPicPr preferRelativeResize="0"/>
          <p:nvPr/>
        </p:nvPicPr>
        <p:blipFill>
          <a:blip r:embed="rId3">
            <a:alphaModFix/>
          </a:blip>
          <a:stretch>
            <a:fillRect/>
          </a:stretch>
        </p:blipFill>
        <p:spPr>
          <a:xfrm>
            <a:off x="6648050" y="1859400"/>
            <a:ext cx="1532999" cy="2299525"/>
          </a:xfrm>
          <a:prstGeom prst="rect">
            <a:avLst/>
          </a:prstGeom>
          <a:noFill/>
          <a:ln>
            <a:noFill/>
          </a:ln>
        </p:spPr>
      </p:pic>
      <p:pic>
        <p:nvPicPr>
          <p:cNvPr id="281" name="Google Shape;281;p39"/>
          <p:cNvPicPr preferRelativeResize="0"/>
          <p:nvPr/>
        </p:nvPicPr>
        <p:blipFill>
          <a:blip r:embed="rId4">
            <a:alphaModFix/>
          </a:blip>
          <a:stretch>
            <a:fillRect/>
          </a:stretch>
        </p:blipFill>
        <p:spPr>
          <a:xfrm>
            <a:off x="691125" y="1859398"/>
            <a:ext cx="1532999" cy="2299499"/>
          </a:xfrm>
          <a:prstGeom prst="rect">
            <a:avLst/>
          </a:prstGeom>
          <a:noFill/>
          <a:ln>
            <a:noFill/>
          </a:ln>
        </p:spPr>
      </p:pic>
      <p:pic>
        <p:nvPicPr>
          <p:cNvPr id="282" name="Google Shape;282;p39"/>
          <p:cNvPicPr preferRelativeResize="0"/>
          <p:nvPr/>
        </p:nvPicPr>
        <p:blipFill>
          <a:blip r:embed="rId5">
            <a:alphaModFix/>
          </a:blip>
          <a:stretch>
            <a:fillRect/>
          </a:stretch>
        </p:blipFill>
        <p:spPr>
          <a:xfrm>
            <a:off x="2667088" y="1844625"/>
            <a:ext cx="1533001" cy="2299512"/>
          </a:xfrm>
          <a:prstGeom prst="rect">
            <a:avLst/>
          </a:prstGeom>
          <a:noFill/>
          <a:ln>
            <a:noFill/>
          </a:ln>
        </p:spPr>
      </p:pic>
      <p:sp>
        <p:nvSpPr>
          <p:cNvPr id="283" name="Google Shape;283;p39"/>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 objectives</a:t>
            </a:r>
            <a:endParaRPr/>
          </a:p>
        </p:txBody>
      </p:sp>
      <p:sp>
        <p:nvSpPr>
          <p:cNvPr id="284" name="Google Shape;284;p39"/>
          <p:cNvSpPr txBox="1"/>
          <p:nvPr/>
        </p:nvSpPr>
        <p:spPr>
          <a:xfrm>
            <a:off x="4620850" y="1119300"/>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Product</a:t>
            </a:r>
            <a:endParaRPr b="1">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fastest inference</a:t>
            </a:r>
            <a:endParaRPr>
              <a:latin typeface="Proxima Nova"/>
              <a:ea typeface="Proxima Nova"/>
              <a:cs typeface="Proxima Nova"/>
              <a:sym typeface="Proxima Nova"/>
            </a:endParaRPr>
          </a:p>
        </p:txBody>
      </p:sp>
      <p:pic>
        <p:nvPicPr>
          <p:cNvPr id="285" name="Google Shape;285;p39"/>
          <p:cNvPicPr preferRelativeResize="0"/>
          <p:nvPr/>
        </p:nvPicPr>
        <p:blipFill>
          <a:blip r:embed="rId6">
            <a:alphaModFix/>
          </a:blip>
          <a:stretch>
            <a:fillRect/>
          </a:stretch>
        </p:blipFill>
        <p:spPr>
          <a:xfrm>
            <a:off x="4620850" y="1845400"/>
            <a:ext cx="1532999" cy="2297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91" name="Google Shape;291;p40"/>
          <p:cNvGraphicFramePr/>
          <p:nvPr/>
        </p:nvGraphicFramePr>
        <p:xfrm>
          <a:off x="507438" y="1380788"/>
          <a:ext cx="3000000" cy="3000000"/>
        </p:xfrm>
        <a:graphic>
          <a:graphicData uri="http://schemas.openxmlformats.org/drawingml/2006/table">
            <a:tbl>
              <a:tblPr>
                <a:noFill/>
                <a:tableStyleId>{9608E25C-F881-414D-86D8-62EBD3C2DC29}</a:tableStyleId>
              </a:tblPr>
              <a:tblGrid>
                <a:gridCol w="2014150"/>
                <a:gridCol w="2523600"/>
                <a:gridCol w="2906900"/>
              </a:tblGrid>
              <a:tr h="479825">
                <a:tc>
                  <a:txBody>
                    <a:bodyPr/>
                    <a:lstStyle/>
                    <a:p>
                      <a:pPr indent="0" lvl="0" marL="0" rtl="0" algn="l">
                        <a:spcBef>
                          <a:spcPts val="0"/>
                        </a:spcBef>
                        <a:spcAft>
                          <a:spcPts val="0"/>
                        </a:spcAft>
                        <a:buNone/>
                      </a:pPr>
                      <a:r>
                        <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Research</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Production</a:t>
                      </a:r>
                      <a:endParaRPr b="1" sz="1600">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Objectives</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Model performance</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Different stakeholders have different objectives</a:t>
                      </a:r>
                      <a:endParaRPr>
                        <a:solidFill>
                          <a:srgbClr val="999999"/>
                        </a:solidFill>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latin typeface="Proxima Nova"/>
                          <a:ea typeface="Proxima Nova"/>
                          <a:cs typeface="Proxima Nova"/>
                          <a:sym typeface="Proxima Nova"/>
                        </a:rPr>
                        <a:t>Computational priority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Fast training, high throughput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Fast </a:t>
                      </a:r>
                      <a:r>
                        <a:rPr lang="en">
                          <a:solidFill>
                            <a:srgbClr val="FF00FF"/>
                          </a:solidFill>
                          <a:latin typeface="Proxima Nova"/>
                          <a:ea typeface="Proxima Nova"/>
                          <a:cs typeface="Proxima Nova"/>
                          <a:sym typeface="Proxima Nova"/>
                        </a:rPr>
                        <a:t>inference</a:t>
                      </a:r>
                      <a:r>
                        <a:rPr lang="en">
                          <a:latin typeface="Proxima Nova"/>
                          <a:ea typeface="Proxima Nova"/>
                          <a:cs typeface="Proxima Nova"/>
                          <a:sym typeface="Proxima Nova"/>
                        </a:rPr>
                        <a:t>, low latency</a:t>
                      </a:r>
                      <a:endParaRPr>
                        <a:latin typeface="Proxima Nova"/>
                        <a:ea typeface="Proxima Nova"/>
                        <a:cs typeface="Proxima Nova"/>
                        <a:sym typeface="Proxima Nova"/>
                      </a:endParaRPr>
                    </a:p>
                  </a:txBody>
                  <a:tcPr marT="91425" marB="91425" marR="91425" marL="91425"/>
                </a:tc>
              </a:tr>
            </a:tbl>
          </a:graphicData>
        </a:graphic>
      </p:graphicFrame>
      <p:sp>
        <p:nvSpPr>
          <p:cNvPr id="292" name="Google Shape;292;p40"/>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priority</a:t>
            </a:r>
            <a:endParaRPr/>
          </a:p>
        </p:txBody>
      </p:sp>
      <p:sp>
        <p:nvSpPr>
          <p:cNvPr id="293" name="Google Shape;293;p40"/>
          <p:cNvSpPr/>
          <p:nvPr/>
        </p:nvSpPr>
        <p:spPr>
          <a:xfrm rot="-5400000">
            <a:off x="5601800" y="2048325"/>
            <a:ext cx="471900" cy="1890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txBox="1"/>
          <p:nvPr/>
        </p:nvSpPr>
        <p:spPr>
          <a:xfrm>
            <a:off x="4767800" y="3150900"/>
            <a:ext cx="213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latin typeface="Proxima Nova"/>
                <a:ea typeface="Proxima Nova"/>
                <a:cs typeface="Proxima Nova"/>
                <a:sym typeface="Proxima Nova"/>
              </a:rPr>
              <a:t>generating predictions</a:t>
            </a:r>
            <a:endParaRPr>
              <a:solidFill>
                <a:srgbClr val="FF00FF"/>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Latency matters</a:t>
            </a:r>
            <a:endParaRPr/>
          </a:p>
        </p:txBody>
      </p:sp>
      <p:sp>
        <p:nvSpPr>
          <p:cNvPr id="300" name="Google Shape;300;p41"/>
          <p:cNvSpPr txBox="1"/>
          <p:nvPr>
            <p:ph idx="1" type="body"/>
          </p:nvPr>
        </p:nvSpPr>
        <p:spPr>
          <a:xfrm>
            <a:off x="1819950" y="1491425"/>
            <a:ext cx="6889500" cy="16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Latency 100 -&gt; 400 ms reduces searches 0.2% - 0.6% (2009)</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30% increase in latency costs 0.5% conversion rate (2019)</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301" name="Google Shape;30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41"/>
          <p:cNvPicPr preferRelativeResize="0"/>
          <p:nvPr/>
        </p:nvPicPr>
        <p:blipFill>
          <a:blip r:embed="rId3">
            <a:alphaModFix/>
          </a:blip>
          <a:stretch>
            <a:fillRect/>
          </a:stretch>
        </p:blipFill>
        <p:spPr>
          <a:xfrm>
            <a:off x="490125" y="1369699"/>
            <a:ext cx="809526" cy="809526"/>
          </a:xfrm>
          <a:prstGeom prst="rect">
            <a:avLst/>
          </a:prstGeom>
          <a:noFill/>
          <a:ln>
            <a:noFill/>
          </a:ln>
        </p:spPr>
      </p:pic>
      <p:pic>
        <p:nvPicPr>
          <p:cNvPr id="303" name="Google Shape;303;p41"/>
          <p:cNvPicPr preferRelativeResize="0"/>
          <p:nvPr/>
        </p:nvPicPr>
        <p:blipFill>
          <a:blip r:embed="rId4">
            <a:alphaModFix/>
          </a:blip>
          <a:stretch>
            <a:fillRect/>
          </a:stretch>
        </p:blipFill>
        <p:spPr>
          <a:xfrm>
            <a:off x="440663" y="2320450"/>
            <a:ext cx="908450" cy="908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078350" y="1601150"/>
            <a:ext cx="55986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Course overview</a:t>
            </a:r>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2"/>
          <p:cNvPicPr preferRelativeResize="0"/>
          <p:nvPr/>
        </p:nvPicPr>
        <p:blipFill rotWithShape="1">
          <a:blip r:embed="rId3">
            <a:alphaModFix/>
          </a:blip>
          <a:srcRect b="0" l="0" r="0" t="0"/>
          <a:stretch/>
        </p:blipFill>
        <p:spPr>
          <a:xfrm>
            <a:off x="8663801" y="4933425"/>
            <a:ext cx="480201" cy="210075"/>
          </a:xfrm>
          <a:prstGeom prst="rect">
            <a:avLst/>
          </a:prstGeom>
          <a:noFill/>
          <a:ln>
            <a:noFill/>
          </a:ln>
        </p:spPr>
      </p:pic>
      <p:sp>
        <p:nvSpPr>
          <p:cNvPr id="309" name="Google Shape;30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42"/>
          <p:cNvPicPr preferRelativeResize="0"/>
          <p:nvPr/>
        </p:nvPicPr>
        <p:blipFill>
          <a:blip r:embed="rId4">
            <a:alphaModFix/>
          </a:blip>
          <a:stretch>
            <a:fillRect/>
          </a:stretch>
        </p:blipFill>
        <p:spPr>
          <a:xfrm>
            <a:off x="0" y="0"/>
            <a:ext cx="9144000" cy="5127823"/>
          </a:xfrm>
          <a:prstGeom prst="rect">
            <a:avLst/>
          </a:prstGeom>
          <a:noFill/>
          <a:ln>
            <a:noFill/>
          </a:ln>
        </p:spPr>
      </p:pic>
      <p:sp>
        <p:nvSpPr>
          <p:cNvPr id="311" name="Google Shape;311;p42"/>
          <p:cNvSpPr txBox="1"/>
          <p:nvPr/>
        </p:nvSpPr>
        <p:spPr>
          <a:xfrm>
            <a:off x="1256075" y="3509500"/>
            <a:ext cx="6267000" cy="1239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FFFFFF"/>
              </a:buClr>
              <a:buSzPts val="2400"/>
              <a:buFont typeface="Proxima Nova"/>
              <a:buChar char="●"/>
            </a:pPr>
            <a:r>
              <a:rPr b="1" lang="en" sz="2400">
                <a:solidFill>
                  <a:srgbClr val="FFFFFF"/>
                </a:solidFill>
                <a:latin typeface="Proxima Nova"/>
                <a:ea typeface="Proxima Nova"/>
                <a:cs typeface="Proxima Nova"/>
                <a:sym typeface="Proxima Nova"/>
              </a:rPr>
              <a:t>Latency: time to move a leaf</a:t>
            </a:r>
            <a:endParaRPr b="1" sz="2400">
              <a:solidFill>
                <a:srgbClr val="FFFFFF"/>
              </a:solidFill>
              <a:latin typeface="Proxima Nova"/>
              <a:ea typeface="Proxima Nova"/>
              <a:cs typeface="Proxima Nova"/>
              <a:sym typeface="Proxima Nova"/>
            </a:endParaRPr>
          </a:p>
          <a:p>
            <a:pPr indent="-381000" lvl="0" marL="457200" marR="0" rtl="0" algn="l">
              <a:lnSpc>
                <a:spcPct val="100000"/>
              </a:lnSpc>
              <a:spcBef>
                <a:spcPts val="0"/>
              </a:spcBef>
              <a:spcAft>
                <a:spcPts val="0"/>
              </a:spcAft>
              <a:buClr>
                <a:srgbClr val="FFFFFF"/>
              </a:buClr>
              <a:buSzPts val="2400"/>
              <a:buFont typeface="Proxima Nova"/>
              <a:buChar char="●"/>
            </a:pPr>
            <a:r>
              <a:rPr b="1" lang="en" sz="2400">
                <a:solidFill>
                  <a:srgbClr val="FFFFFF"/>
                </a:solidFill>
                <a:latin typeface="Proxima Nova"/>
                <a:ea typeface="Proxima Nova"/>
                <a:cs typeface="Proxima Nova"/>
                <a:sym typeface="Proxima Nova"/>
              </a:rPr>
              <a:t>Throughput: how many leaves in 1 sec</a:t>
            </a:r>
            <a:endParaRPr b="1" sz="2400">
              <a:solidFill>
                <a:srgbClr val="FFFFFF"/>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3"/>
          <p:cNvPicPr preferRelativeResize="0"/>
          <p:nvPr/>
        </p:nvPicPr>
        <p:blipFill rotWithShape="1">
          <a:blip r:embed="rId3">
            <a:alphaModFix/>
          </a:blip>
          <a:srcRect b="0" l="0" r="0" t="0"/>
          <a:stretch/>
        </p:blipFill>
        <p:spPr>
          <a:xfrm>
            <a:off x="8663801" y="4933425"/>
            <a:ext cx="480201" cy="210075"/>
          </a:xfrm>
          <a:prstGeom prst="rect">
            <a:avLst/>
          </a:prstGeom>
          <a:noFill/>
          <a:ln>
            <a:noFill/>
          </a:ln>
        </p:spPr>
      </p:pic>
      <p:sp>
        <p:nvSpPr>
          <p:cNvPr id="317" name="Google Shape;31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p43"/>
          <p:cNvPicPr preferRelativeResize="0"/>
          <p:nvPr/>
        </p:nvPicPr>
        <p:blipFill>
          <a:blip r:embed="rId4">
            <a:alphaModFix/>
          </a:blip>
          <a:stretch>
            <a:fillRect/>
          </a:stretch>
        </p:blipFill>
        <p:spPr>
          <a:xfrm>
            <a:off x="0" y="0"/>
            <a:ext cx="9144000" cy="5127823"/>
          </a:xfrm>
          <a:prstGeom prst="rect">
            <a:avLst/>
          </a:prstGeom>
          <a:noFill/>
          <a:ln>
            <a:noFill/>
          </a:ln>
        </p:spPr>
      </p:pic>
      <p:sp>
        <p:nvSpPr>
          <p:cNvPr id="319" name="Google Shape;319;p43"/>
          <p:cNvSpPr txBox="1"/>
          <p:nvPr/>
        </p:nvSpPr>
        <p:spPr>
          <a:xfrm>
            <a:off x="1256075" y="3509500"/>
            <a:ext cx="6267000" cy="1239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Proxima Nova"/>
              <a:buChar char="●"/>
            </a:pPr>
            <a:r>
              <a:rPr b="1" lang="en" sz="2400">
                <a:solidFill>
                  <a:srgbClr val="FFFFFF"/>
                </a:solidFill>
                <a:latin typeface="Proxima Nova"/>
                <a:ea typeface="Proxima Nova"/>
                <a:cs typeface="Proxima Nova"/>
                <a:sym typeface="Proxima Nova"/>
              </a:rPr>
              <a:t>Real-time: low latency = high throughput</a:t>
            </a:r>
            <a:endParaRPr b="1" sz="2400">
              <a:solidFill>
                <a:srgbClr val="FFFFFF"/>
              </a:solidFill>
              <a:latin typeface="Proxima Nova"/>
              <a:ea typeface="Proxima Nova"/>
              <a:cs typeface="Proxima Nova"/>
              <a:sym typeface="Proxima Nova"/>
            </a:endParaRPr>
          </a:p>
          <a:p>
            <a:pPr indent="-381000" lvl="0" marL="457200" rtl="0" algn="l">
              <a:spcBef>
                <a:spcPts val="0"/>
              </a:spcBef>
              <a:spcAft>
                <a:spcPts val="0"/>
              </a:spcAft>
              <a:buClr>
                <a:srgbClr val="FFFFFF"/>
              </a:buClr>
              <a:buSzPts val="2400"/>
              <a:buFont typeface="Proxima Nova"/>
              <a:buChar char="●"/>
            </a:pPr>
            <a:r>
              <a:rPr b="1" lang="en" sz="2400">
                <a:solidFill>
                  <a:srgbClr val="FFFFFF"/>
                </a:solidFill>
                <a:latin typeface="Proxima Nova"/>
                <a:ea typeface="Proxima Nova"/>
                <a:cs typeface="Proxima Nova"/>
                <a:sym typeface="Proxima Nova"/>
              </a:rPr>
              <a:t>Batched: high latency, high throughput</a:t>
            </a:r>
            <a:endParaRPr b="1" sz="2400">
              <a:solidFill>
                <a:srgbClr val="FFFFFF"/>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5" name="Google Shape;325;p44"/>
          <p:cNvGraphicFramePr/>
          <p:nvPr/>
        </p:nvGraphicFramePr>
        <p:xfrm>
          <a:off x="562263" y="1369913"/>
          <a:ext cx="3000000" cy="3000000"/>
        </p:xfrm>
        <a:graphic>
          <a:graphicData uri="http://schemas.openxmlformats.org/drawingml/2006/table">
            <a:tbl>
              <a:tblPr>
                <a:noFill/>
                <a:tableStyleId>{9608E25C-F881-414D-86D8-62EBD3C2DC29}</a:tableStyleId>
              </a:tblPr>
              <a:tblGrid>
                <a:gridCol w="2014150"/>
                <a:gridCol w="2523600"/>
                <a:gridCol w="2906900"/>
              </a:tblGrid>
              <a:tr h="479825">
                <a:tc>
                  <a:txBody>
                    <a:bodyPr/>
                    <a:lstStyle/>
                    <a:p>
                      <a:pPr indent="0" lvl="0" marL="0" rtl="0" algn="l">
                        <a:spcBef>
                          <a:spcPts val="0"/>
                        </a:spcBef>
                        <a:spcAft>
                          <a:spcPts val="0"/>
                        </a:spcAft>
                        <a:buNone/>
                      </a:pPr>
                      <a:r>
                        <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Research</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Production</a:t>
                      </a:r>
                      <a:endParaRPr b="1" sz="1600">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Objectives</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Model performance</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Different stakeholders have different objectives</a:t>
                      </a:r>
                      <a:endParaRPr>
                        <a:solidFill>
                          <a:srgbClr val="999999"/>
                        </a:solidFill>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Computational priority</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Fast training, high throughput</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Fast inference, low latency</a:t>
                      </a:r>
                      <a:endParaRPr>
                        <a:solidFill>
                          <a:srgbClr val="999999"/>
                        </a:solidFill>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latin typeface="Proxima Nova"/>
                          <a:ea typeface="Proxima Nova"/>
                          <a:cs typeface="Proxima Nova"/>
                          <a:sym typeface="Proxima Nova"/>
                        </a:rPr>
                        <a:t>Data</a:t>
                      </a:r>
                      <a:endParaRPr>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Static</a:t>
                      </a:r>
                      <a:endParaRPr>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Constantly shifting</a:t>
                      </a:r>
                      <a:endParaRPr>
                        <a:latin typeface="Proxima Nova"/>
                        <a:ea typeface="Proxima Nova"/>
                        <a:cs typeface="Proxima Nova"/>
                        <a:sym typeface="Proxima Nova"/>
                      </a:endParaRPr>
                    </a:p>
                  </a:txBody>
                  <a:tcPr marT="91425" marB="91425" marR="91425" marL="91425"/>
                </a:tc>
              </a:tr>
            </a:tbl>
          </a:graphicData>
        </a:graphic>
      </p:graphicFrame>
      <p:sp>
        <p:nvSpPr>
          <p:cNvPr id="326" name="Google Shape;326;p44"/>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in research vs. in production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45"/>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graphicFrame>
        <p:nvGraphicFramePr>
          <p:cNvPr id="333" name="Google Shape;333;p45"/>
          <p:cNvGraphicFramePr/>
          <p:nvPr/>
        </p:nvGraphicFramePr>
        <p:xfrm>
          <a:off x="496575" y="1513825"/>
          <a:ext cx="3000000" cy="3000000"/>
        </p:xfrm>
        <a:graphic>
          <a:graphicData uri="http://schemas.openxmlformats.org/drawingml/2006/table">
            <a:tbl>
              <a:tblPr>
                <a:noFill/>
                <a:tableStyleId>{EC7A40D5-70E9-4B06-A9A5-20D0A14892BA}</a:tableStyleId>
              </a:tblPr>
              <a:tblGrid>
                <a:gridCol w="3095175"/>
                <a:gridCol w="3754925"/>
              </a:tblGrid>
              <a:tr h="463200">
                <a:tc>
                  <a:txBody>
                    <a:bodyPr/>
                    <a:lstStyle/>
                    <a:p>
                      <a:pPr indent="0" lvl="0" marL="0" rtl="0" algn="l">
                        <a:spcBef>
                          <a:spcPts val="0"/>
                        </a:spcBef>
                        <a:spcAft>
                          <a:spcPts val="0"/>
                        </a:spcAft>
                        <a:buNone/>
                      </a:pPr>
                      <a:r>
                        <a:rPr b="1" lang="en" sz="1600">
                          <a:latin typeface="Proxima Nova"/>
                          <a:ea typeface="Proxima Nova"/>
                          <a:cs typeface="Proxima Nova"/>
                          <a:sym typeface="Proxima Nova"/>
                        </a:rPr>
                        <a:t>Research</a:t>
                      </a:r>
                      <a:endParaRPr b="1" sz="1600">
                        <a:latin typeface="Proxima Nova"/>
                        <a:ea typeface="Proxima Nova"/>
                        <a:cs typeface="Proxima Nova"/>
                        <a:sym typeface="Proxima Nova"/>
                      </a:endParaRPr>
                    </a:p>
                  </a:txBody>
                  <a:tcPr marT="88900" marB="88900" marR="88900" marL="88900"/>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Production</a:t>
                      </a:r>
                      <a:endParaRPr b="1" sz="1600">
                        <a:latin typeface="Proxima Nova"/>
                        <a:ea typeface="Proxima Nova"/>
                        <a:cs typeface="Proxima Nova"/>
                        <a:sym typeface="Proxima Nova"/>
                      </a:endParaRPr>
                    </a:p>
                  </a:txBody>
                  <a:tcPr marT="88900" marB="88900" marR="88900" marL="88900"/>
                </a:tc>
              </a:tr>
              <a:tr h="431800">
                <a:tc>
                  <a:txBody>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Clean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Static</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Mostly historical data</a:t>
                      </a:r>
                      <a:endParaRPr>
                        <a:latin typeface="Proxima Nova"/>
                        <a:ea typeface="Proxima Nova"/>
                        <a:cs typeface="Proxima Nova"/>
                        <a:sym typeface="Proxima Nova"/>
                      </a:endParaRPr>
                    </a:p>
                  </a:txBody>
                  <a:tcPr marT="88900" marB="88900" marR="88900" marL="88900"/>
                </a:tc>
                <a:tc>
                  <a:txBody>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Messy</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Constantly shifting</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Historical + streaming data</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Biased, and you don’t know how biased</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Privacy + regulatory concerns </a:t>
                      </a:r>
                      <a:endParaRPr>
                        <a:latin typeface="Proxima Nova"/>
                        <a:ea typeface="Proxima Nova"/>
                        <a:cs typeface="Proxima Nova"/>
                        <a:sym typeface="Proxima Nova"/>
                      </a:endParaRPr>
                    </a:p>
                  </a:txBody>
                  <a:tcPr marT="88900" marB="88900" marR="88900" marL="8890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9" name="Google Shape;339;p46"/>
          <p:cNvPicPr preferRelativeResize="0"/>
          <p:nvPr/>
        </p:nvPicPr>
        <p:blipFill>
          <a:blip r:embed="rId3">
            <a:alphaModFix/>
          </a:blip>
          <a:stretch>
            <a:fillRect/>
          </a:stretch>
        </p:blipFill>
        <p:spPr>
          <a:xfrm>
            <a:off x="0" y="828646"/>
            <a:ext cx="9143998" cy="24314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45" name="Google Shape;345;p47"/>
          <p:cNvGraphicFramePr/>
          <p:nvPr/>
        </p:nvGraphicFramePr>
        <p:xfrm>
          <a:off x="562263" y="1369913"/>
          <a:ext cx="3000000" cy="3000000"/>
        </p:xfrm>
        <a:graphic>
          <a:graphicData uri="http://schemas.openxmlformats.org/drawingml/2006/table">
            <a:tbl>
              <a:tblPr>
                <a:noFill/>
                <a:tableStyleId>{9608E25C-F881-414D-86D8-62EBD3C2DC29}</a:tableStyleId>
              </a:tblPr>
              <a:tblGrid>
                <a:gridCol w="2014150"/>
                <a:gridCol w="2523600"/>
                <a:gridCol w="2906900"/>
              </a:tblGrid>
              <a:tr h="479825">
                <a:tc>
                  <a:txBody>
                    <a:bodyPr/>
                    <a:lstStyle/>
                    <a:p>
                      <a:pPr indent="0" lvl="0" marL="0" rtl="0" algn="l">
                        <a:spcBef>
                          <a:spcPts val="0"/>
                        </a:spcBef>
                        <a:spcAft>
                          <a:spcPts val="0"/>
                        </a:spcAft>
                        <a:buNone/>
                      </a:pPr>
                      <a:r>
                        <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Research</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Production</a:t>
                      </a:r>
                      <a:endParaRPr b="1" sz="1600">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Objectives</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Model performance</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Different stakeholders have different objectives</a:t>
                      </a:r>
                      <a:endParaRPr>
                        <a:solidFill>
                          <a:srgbClr val="999999"/>
                        </a:solidFill>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Computational priority</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Fast training, high throughput</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Fast inference, low latency</a:t>
                      </a:r>
                      <a:endParaRPr>
                        <a:solidFill>
                          <a:srgbClr val="999999"/>
                        </a:solidFill>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Data</a:t>
                      </a:r>
                      <a:endParaRPr>
                        <a:solidFill>
                          <a:srgbClr val="999999"/>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Static</a:t>
                      </a:r>
                      <a:endParaRPr>
                        <a:solidFill>
                          <a:srgbClr val="999999"/>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Constantly shifting</a:t>
                      </a:r>
                      <a:endParaRPr>
                        <a:solidFill>
                          <a:srgbClr val="999999"/>
                        </a:solidFill>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latin typeface="Proxima Nova"/>
                          <a:ea typeface="Proxima Nova"/>
                          <a:cs typeface="Proxima Nova"/>
                          <a:sym typeface="Proxima Nova"/>
                        </a:rPr>
                        <a:t>Fairness</a:t>
                      </a:r>
                      <a:endParaRPr>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Good to have (sadly)</a:t>
                      </a:r>
                      <a:endParaRPr>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Important</a:t>
                      </a:r>
                      <a:endParaRPr>
                        <a:latin typeface="Proxima Nova"/>
                        <a:ea typeface="Proxima Nova"/>
                        <a:cs typeface="Proxima Nova"/>
                        <a:sym typeface="Proxima Nova"/>
                      </a:endParaRPr>
                    </a:p>
                  </a:txBody>
                  <a:tcPr marT="91425" marB="91425" marR="91425" marL="91425"/>
                </a:tc>
              </a:tr>
            </a:tbl>
          </a:graphicData>
        </a:graphic>
      </p:graphicFrame>
      <p:sp>
        <p:nvSpPr>
          <p:cNvPr id="346" name="Google Shape;346;p47"/>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in research vs. in production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48"/>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Fairness</a:t>
            </a:r>
            <a:endParaRPr/>
          </a:p>
        </p:txBody>
      </p:sp>
      <p:pic>
        <p:nvPicPr>
          <p:cNvPr id="353" name="Google Shape;353;p48"/>
          <p:cNvPicPr preferRelativeResize="0"/>
          <p:nvPr/>
        </p:nvPicPr>
        <p:blipFill>
          <a:blip r:embed="rId3">
            <a:alphaModFix/>
          </a:blip>
          <a:stretch>
            <a:fillRect/>
          </a:stretch>
        </p:blipFill>
        <p:spPr>
          <a:xfrm>
            <a:off x="576475" y="1141950"/>
            <a:ext cx="3216480" cy="2141337"/>
          </a:xfrm>
          <a:prstGeom prst="rect">
            <a:avLst/>
          </a:prstGeom>
          <a:noFill/>
          <a:ln>
            <a:noFill/>
          </a:ln>
        </p:spPr>
      </p:pic>
      <p:pic>
        <p:nvPicPr>
          <p:cNvPr id="354" name="Google Shape;354;p48"/>
          <p:cNvPicPr preferRelativeResize="0"/>
          <p:nvPr/>
        </p:nvPicPr>
        <p:blipFill>
          <a:blip r:embed="rId4">
            <a:alphaModFix/>
          </a:blip>
          <a:stretch>
            <a:fillRect/>
          </a:stretch>
        </p:blipFill>
        <p:spPr>
          <a:xfrm>
            <a:off x="4007000" y="1178504"/>
            <a:ext cx="4656799" cy="2104772"/>
          </a:xfrm>
          <a:prstGeom prst="rect">
            <a:avLst/>
          </a:prstGeom>
          <a:noFill/>
          <a:ln>
            <a:noFill/>
          </a:ln>
        </p:spPr>
      </p:pic>
      <p:pic>
        <p:nvPicPr>
          <p:cNvPr id="355" name="Google Shape;355;p48"/>
          <p:cNvPicPr preferRelativeResize="0"/>
          <p:nvPr/>
        </p:nvPicPr>
        <p:blipFill>
          <a:blip r:embed="rId5">
            <a:alphaModFix/>
          </a:blip>
          <a:stretch>
            <a:fillRect/>
          </a:stretch>
        </p:blipFill>
        <p:spPr>
          <a:xfrm>
            <a:off x="1068087" y="3449501"/>
            <a:ext cx="7007823" cy="1483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61" name="Google Shape;361;p49"/>
          <p:cNvGraphicFramePr/>
          <p:nvPr/>
        </p:nvGraphicFramePr>
        <p:xfrm>
          <a:off x="562263" y="1369913"/>
          <a:ext cx="3000000" cy="3000000"/>
        </p:xfrm>
        <a:graphic>
          <a:graphicData uri="http://schemas.openxmlformats.org/drawingml/2006/table">
            <a:tbl>
              <a:tblPr>
                <a:noFill/>
                <a:tableStyleId>{9608E25C-F881-414D-86D8-62EBD3C2DC29}</a:tableStyleId>
              </a:tblPr>
              <a:tblGrid>
                <a:gridCol w="2014150"/>
                <a:gridCol w="2523600"/>
                <a:gridCol w="2906900"/>
              </a:tblGrid>
              <a:tr h="479825">
                <a:tc>
                  <a:txBody>
                    <a:bodyPr/>
                    <a:lstStyle/>
                    <a:p>
                      <a:pPr indent="0" lvl="0" marL="0" rtl="0" algn="l">
                        <a:spcBef>
                          <a:spcPts val="0"/>
                        </a:spcBef>
                        <a:spcAft>
                          <a:spcPts val="0"/>
                        </a:spcAft>
                        <a:buNone/>
                      </a:pPr>
                      <a:r>
                        <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Research</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Production</a:t>
                      </a:r>
                      <a:endParaRPr b="1" sz="1600">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Objectives</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Model performance</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Different stakeholders have different objectives</a:t>
                      </a:r>
                      <a:endParaRPr>
                        <a:solidFill>
                          <a:srgbClr val="999999"/>
                        </a:solidFill>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Computational priority</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Fast training, high throughput</a:t>
                      </a:r>
                      <a:endParaRPr>
                        <a:solidFill>
                          <a:srgbClr val="999999"/>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Fast inference, low latency</a:t>
                      </a:r>
                      <a:endParaRPr>
                        <a:solidFill>
                          <a:srgbClr val="999999"/>
                        </a:solidFill>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Data</a:t>
                      </a:r>
                      <a:endParaRPr>
                        <a:solidFill>
                          <a:srgbClr val="999999"/>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Static</a:t>
                      </a:r>
                      <a:endParaRPr>
                        <a:solidFill>
                          <a:srgbClr val="999999"/>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Constantly shifting</a:t>
                      </a:r>
                      <a:endParaRPr>
                        <a:solidFill>
                          <a:srgbClr val="999999"/>
                        </a:solidFill>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Fairness</a:t>
                      </a:r>
                      <a:endParaRPr>
                        <a:solidFill>
                          <a:srgbClr val="999999"/>
                        </a:solidFill>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Good to have (sadly)</a:t>
                      </a:r>
                      <a:endParaRPr>
                        <a:solidFill>
                          <a:srgbClr val="999999"/>
                        </a:solidFill>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99999"/>
                          </a:solidFill>
                          <a:latin typeface="Proxima Nova"/>
                          <a:ea typeface="Proxima Nova"/>
                          <a:cs typeface="Proxima Nova"/>
                          <a:sym typeface="Proxima Nova"/>
                        </a:rPr>
                        <a:t>Important</a:t>
                      </a:r>
                      <a:endParaRPr>
                        <a:solidFill>
                          <a:srgbClr val="999999"/>
                        </a:solidFill>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latin typeface="Proxima Nova"/>
                          <a:ea typeface="Proxima Nova"/>
                          <a:cs typeface="Proxima Nova"/>
                          <a:sym typeface="Proxima Nova"/>
                        </a:rPr>
                        <a:t>Interpretability*</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Good to have</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Important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362" name="Google Shape;362;p49"/>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in research vs. in production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50"/>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Interpretability</a:t>
            </a:r>
            <a:endParaRPr/>
          </a:p>
        </p:txBody>
      </p:sp>
      <p:pic>
        <p:nvPicPr>
          <p:cNvPr id="369" name="Google Shape;369;p50"/>
          <p:cNvPicPr preferRelativeResize="0"/>
          <p:nvPr/>
        </p:nvPicPr>
        <p:blipFill>
          <a:blip r:embed="rId3">
            <a:alphaModFix/>
          </a:blip>
          <a:stretch>
            <a:fillRect/>
          </a:stretch>
        </p:blipFill>
        <p:spPr>
          <a:xfrm>
            <a:off x="3387650" y="353075"/>
            <a:ext cx="4536125" cy="2346275"/>
          </a:xfrm>
          <a:prstGeom prst="rect">
            <a:avLst/>
          </a:prstGeom>
          <a:noFill/>
          <a:ln>
            <a:noFill/>
          </a:ln>
        </p:spPr>
      </p:pic>
      <p:sp>
        <p:nvSpPr>
          <p:cNvPr id="370" name="Google Shape;370;p50"/>
          <p:cNvSpPr txBox="1"/>
          <p:nvPr/>
        </p:nvSpPr>
        <p:spPr>
          <a:xfrm>
            <a:off x="478675" y="3924263"/>
            <a:ext cx="27606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00FF"/>
                </a:solidFill>
                <a:latin typeface="Proxima Nova"/>
                <a:ea typeface="Proxima Nova"/>
                <a:cs typeface="Proxima Nova"/>
                <a:sym typeface="Proxima Nova"/>
              </a:rPr>
              <a:t>Result from the Zoom poll</a:t>
            </a:r>
            <a:endParaRPr sz="1700">
              <a:solidFill>
                <a:srgbClr val="FF00FF"/>
              </a:solidFill>
              <a:latin typeface="Proxima Nova"/>
              <a:ea typeface="Proxima Nova"/>
              <a:cs typeface="Proxima Nova"/>
              <a:sym typeface="Proxima Nova"/>
            </a:endParaRPr>
          </a:p>
        </p:txBody>
      </p:sp>
      <p:pic>
        <p:nvPicPr>
          <p:cNvPr id="371" name="Google Shape;371;p50"/>
          <p:cNvPicPr preferRelativeResize="0"/>
          <p:nvPr/>
        </p:nvPicPr>
        <p:blipFill>
          <a:blip r:embed="rId4">
            <a:alphaModFix/>
          </a:blip>
          <a:stretch>
            <a:fillRect/>
          </a:stretch>
        </p:blipFill>
        <p:spPr>
          <a:xfrm>
            <a:off x="3387650" y="2925950"/>
            <a:ext cx="4536126" cy="199587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77" name="Google Shape;377;p51"/>
          <p:cNvGraphicFramePr/>
          <p:nvPr/>
        </p:nvGraphicFramePr>
        <p:xfrm>
          <a:off x="562263" y="1369913"/>
          <a:ext cx="3000000" cy="3000000"/>
        </p:xfrm>
        <a:graphic>
          <a:graphicData uri="http://schemas.openxmlformats.org/drawingml/2006/table">
            <a:tbl>
              <a:tblPr>
                <a:noFill/>
                <a:tableStyleId>{9608E25C-F881-414D-86D8-62EBD3C2DC29}</a:tableStyleId>
              </a:tblPr>
              <a:tblGrid>
                <a:gridCol w="2014150"/>
                <a:gridCol w="2523600"/>
                <a:gridCol w="2906900"/>
              </a:tblGrid>
              <a:tr h="479825">
                <a:tc>
                  <a:txBody>
                    <a:bodyPr/>
                    <a:lstStyle/>
                    <a:p>
                      <a:pPr indent="0" lvl="0" marL="0" rtl="0" algn="l">
                        <a:spcBef>
                          <a:spcPts val="0"/>
                        </a:spcBef>
                        <a:spcAft>
                          <a:spcPts val="0"/>
                        </a:spcAft>
                        <a:buNone/>
                      </a:pPr>
                      <a:r>
                        <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Research</a:t>
                      </a:r>
                      <a:endParaRPr b="1" sz="16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Production</a:t>
                      </a:r>
                      <a:endParaRPr b="1" sz="1600">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latin typeface="Proxima Nova"/>
                          <a:ea typeface="Proxima Nova"/>
                          <a:cs typeface="Proxima Nova"/>
                          <a:sym typeface="Proxima Nova"/>
                        </a:rPr>
                        <a:t>Objectives</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Model performance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Different stakeholders have different objectives</a:t>
                      </a:r>
                      <a:endParaRPr>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latin typeface="Proxima Nova"/>
                          <a:ea typeface="Proxima Nova"/>
                          <a:cs typeface="Proxima Nova"/>
                          <a:sym typeface="Proxima Nova"/>
                        </a:rPr>
                        <a:t>Computational priority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Fast training, high throughput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Fast inference, low latency</a:t>
                      </a:r>
                      <a:endParaRPr>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latin typeface="Proxima Nova"/>
                          <a:ea typeface="Proxima Nova"/>
                          <a:cs typeface="Proxima Nova"/>
                          <a:sym typeface="Proxima Nova"/>
                        </a:rPr>
                        <a:t>Data</a:t>
                      </a:r>
                      <a:endParaRPr>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Static</a:t>
                      </a:r>
                      <a:endParaRPr>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Constantly shifting</a:t>
                      </a:r>
                      <a:endParaRPr>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latin typeface="Proxima Nova"/>
                          <a:ea typeface="Proxima Nova"/>
                          <a:cs typeface="Proxima Nova"/>
                          <a:sym typeface="Proxima Nova"/>
                        </a:rPr>
                        <a:t>Fairness</a:t>
                      </a:r>
                      <a:endParaRPr>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Good to have (sadly)</a:t>
                      </a:r>
                      <a:endParaRPr>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Important</a:t>
                      </a:r>
                      <a:endParaRPr>
                        <a:latin typeface="Proxima Nova"/>
                        <a:ea typeface="Proxima Nova"/>
                        <a:cs typeface="Proxima Nova"/>
                        <a:sym typeface="Proxima Nova"/>
                      </a:endParaRPr>
                    </a:p>
                  </a:txBody>
                  <a:tcPr marT="91425" marB="91425" marR="91425" marL="91425"/>
                </a:tc>
              </a:tr>
              <a:tr h="437375">
                <a:tc>
                  <a:txBody>
                    <a:bodyPr/>
                    <a:lstStyle/>
                    <a:p>
                      <a:pPr indent="0" lvl="0" marL="0" rtl="0" algn="l">
                        <a:spcBef>
                          <a:spcPts val="0"/>
                        </a:spcBef>
                        <a:spcAft>
                          <a:spcPts val="0"/>
                        </a:spcAft>
                        <a:buNone/>
                      </a:pPr>
                      <a:r>
                        <a:rPr lang="en">
                          <a:latin typeface="Proxima Nova"/>
                          <a:ea typeface="Proxima Nova"/>
                          <a:cs typeface="Proxima Nova"/>
                          <a:sym typeface="Proxima Nova"/>
                        </a:rPr>
                        <a:t>Interpretability</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Good to have</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Important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378" name="Google Shape;378;p51"/>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in research vs. in production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machine learning systems design?</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t>
            </a:r>
            <a:r>
              <a:rPr lang="en"/>
              <a:t>he process of defining the </a:t>
            </a:r>
            <a:r>
              <a:rPr b="1" lang="en"/>
              <a:t>interface, algorithms, data</a:t>
            </a:r>
            <a:r>
              <a:rPr lang="en"/>
              <a:t>, </a:t>
            </a:r>
            <a:r>
              <a:rPr b="1" lang="en"/>
              <a:t>infrastructure</a:t>
            </a:r>
            <a:r>
              <a:rPr lang="en"/>
              <a:t>, and </a:t>
            </a:r>
            <a:r>
              <a:rPr b="1" lang="en"/>
              <a:t>hardware</a:t>
            </a:r>
            <a:r>
              <a:rPr lang="en"/>
              <a:t> for a machine learning system to satisfy </a:t>
            </a:r>
            <a:r>
              <a:rPr b="1" lang="en"/>
              <a:t>specified requirements</a:t>
            </a:r>
            <a:r>
              <a:rPr lang="en"/>
              <a:t>.</a:t>
            </a: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2"/>
          <p:cNvSpPr txBox="1"/>
          <p:nvPr>
            <p:ph type="title"/>
          </p:nvPr>
        </p:nvSpPr>
        <p:spPr>
          <a:xfrm>
            <a:off x="1078350" y="1601150"/>
            <a:ext cx="59400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Breakout exercise</a:t>
            </a:r>
            <a:endParaRPr/>
          </a:p>
          <a:p>
            <a:pPr indent="0" lvl="0" marL="0" rtl="0" algn="l">
              <a:spcBef>
                <a:spcPts val="0"/>
              </a:spcBef>
              <a:spcAft>
                <a:spcPts val="0"/>
              </a:spcAft>
              <a:buNone/>
            </a:pPr>
            <a:r>
              <a:rPr b="0" lang="en" sz="1900"/>
              <a:t>E</a:t>
            </a:r>
            <a:r>
              <a:rPr b="0" lang="en" sz="1900"/>
              <a:t>ach lecture, you’ll be randomly assigned to a group</a:t>
            </a:r>
            <a:endParaRPr b="0" sz="1900"/>
          </a:p>
        </p:txBody>
      </p:sp>
      <p:sp>
        <p:nvSpPr>
          <p:cNvPr id="384" name="Google Shape;384;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a:t>
            </a:r>
            <a:r>
              <a:rPr lang="en"/>
              <a:t> mins - no one right answer!</a:t>
            </a:r>
            <a:endParaRPr/>
          </a:p>
        </p:txBody>
      </p:sp>
      <p:sp>
        <p:nvSpPr>
          <p:cNvPr id="390" name="Google Shape;390;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How can academic leaderboards be modified to account for multiple objectives? Should they?</a:t>
            </a:r>
            <a:endParaRPr/>
          </a:p>
          <a:p>
            <a:pPr indent="-342900" lvl="0" marL="457200" rtl="0" algn="l">
              <a:spcBef>
                <a:spcPts val="0"/>
              </a:spcBef>
              <a:spcAft>
                <a:spcPts val="0"/>
              </a:spcAft>
              <a:buSzPts val="1800"/>
              <a:buAutoNum type="arabicPeriod"/>
            </a:pPr>
            <a:r>
              <a:rPr lang="en"/>
              <a:t>ML models are getting bigger and bigger. How does this affect the usability of these models in production?</a:t>
            </a:r>
            <a:endParaRPr/>
          </a:p>
        </p:txBody>
      </p:sp>
      <p:sp>
        <p:nvSpPr>
          <p:cNvPr id="391" name="Google Shape;391;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53"/>
          <p:cNvSpPr txBox="1"/>
          <p:nvPr/>
        </p:nvSpPr>
        <p:spPr>
          <a:xfrm>
            <a:off x="3720200" y="3415925"/>
            <a:ext cx="4397400" cy="7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00FF"/>
                </a:solidFill>
                <a:latin typeface="Proxima Nova"/>
                <a:ea typeface="Proxima Nova"/>
                <a:cs typeface="Proxima Nova"/>
                <a:sym typeface="Proxima Nova"/>
              </a:rPr>
              <a:t>Don’t forget to introduce yourself to your classmates!</a:t>
            </a:r>
            <a:endParaRPr sz="1600">
              <a:solidFill>
                <a:srgbClr val="FF00FF"/>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4"/>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of leaderboards</a:t>
            </a:r>
            <a:endParaRPr/>
          </a:p>
        </p:txBody>
      </p:sp>
      <p:sp>
        <p:nvSpPr>
          <p:cNvPr id="398" name="Google Shape;398;p54"/>
          <p:cNvSpPr txBox="1"/>
          <p:nvPr>
            <p:ph idx="1" type="body"/>
          </p:nvPr>
        </p:nvSpPr>
        <p:spPr>
          <a:xfrm>
            <a:off x="311700" y="1152475"/>
            <a:ext cx="8520600" cy="381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More comprehensive utility function</a:t>
            </a:r>
            <a:endParaRPr/>
          </a:p>
          <a:p>
            <a:pPr indent="-317500" lvl="1" marL="914400" rtl="0" algn="l">
              <a:spcBef>
                <a:spcPts val="0"/>
              </a:spcBef>
              <a:spcAft>
                <a:spcPts val="0"/>
              </a:spcAft>
              <a:buSzPts val="1400"/>
              <a:buChar char="○"/>
            </a:pPr>
            <a:r>
              <a:rPr lang="en"/>
              <a:t>Model performance (e.g. accuracy)</a:t>
            </a:r>
            <a:endParaRPr/>
          </a:p>
          <a:p>
            <a:pPr indent="-317500" lvl="1" marL="914400" rtl="0" algn="l">
              <a:spcBef>
                <a:spcPts val="0"/>
              </a:spcBef>
              <a:spcAft>
                <a:spcPts val="0"/>
              </a:spcAft>
              <a:buSzPts val="1400"/>
              <a:buChar char="○"/>
            </a:pPr>
            <a:r>
              <a:rPr lang="en"/>
              <a:t>Latency</a:t>
            </a:r>
            <a:endParaRPr/>
          </a:p>
          <a:p>
            <a:pPr indent="-317500" lvl="1" marL="914400" rtl="0" algn="l">
              <a:spcBef>
                <a:spcPts val="0"/>
              </a:spcBef>
              <a:spcAft>
                <a:spcPts val="0"/>
              </a:spcAft>
              <a:buSzPts val="1400"/>
              <a:buChar char="○"/>
            </a:pPr>
            <a:r>
              <a:rPr lang="en"/>
              <a:t>Prediction cost</a:t>
            </a:r>
            <a:endParaRPr/>
          </a:p>
          <a:p>
            <a:pPr indent="-317500" lvl="1" marL="914400" rtl="0" algn="l">
              <a:spcBef>
                <a:spcPts val="0"/>
              </a:spcBef>
              <a:spcAft>
                <a:spcPts val="0"/>
              </a:spcAft>
              <a:buSzPts val="1400"/>
              <a:buChar char="○"/>
            </a:pPr>
            <a:r>
              <a:rPr lang="en"/>
              <a:t>Interpretability</a:t>
            </a:r>
            <a:endParaRPr/>
          </a:p>
          <a:p>
            <a:pPr indent="-317500" lvl="1" marL="914400" rtl="0" algn="l">
              <a:spcBef>
                <a:spcPts val="0"/>
              </a:spcBef>
              <a:spcAft>
                <a:spcPts val="0"/>
              </a:spcAft>
              <a:buSzPts val="1400"/>
              <a:buChar char="○"/>
            </a:pPr>
            <a:r>
              <a:rPr lang="en"/>
              <a:t>Robustness</a:t>
            </a:r>
            <a:endParaRPr/>
          </a:p>
          <a:p>
            <a:pPr indent="-317500" lvl="1" marL="914400" rtl="0" algn="l">
              <a:spcBef>
                <a:spcPts val="0"/>
              </a:spcBef>
              <a:spcAft>
                <a:spcPts val="0"/>
              </a:spcAft>
              <a:buSzPts val="1400"/>
              <a:buChar char="○"/>
            </a:pPr>
            <a:r>
              <a:rPr lang="en"/>
              <a:t>Ease of use (e.g. OSS tools)</a:t>
            </a:r>
            <a:endParaRPr/>
          </a:p>
          <a:p>
            <a:pPr indent="-317500" lvl="1" marL="914400" rtl="0" algn="l">
              <a:spcBef>
                <a:spcPts val="0"/>
              </a:spcBef>
              <a:spcAft>
                <a:spcPts val="0"/>
              </a:spcAft>
              <a:buSzPts val="1400"/>
              <a:buChar char="○"/>
            </a:pPr>
            <a:r>
              <a:rPr lang="en"/>
              <a:t>Hardware requirements</a:t>
            </a:r>
            <a:endParaRPr/>
          </a:p>
          <a:p>
            <a:pPr indent="-342900" lvl="0" marL="457200" rtl="0" algn="l">
              <a:spcBef>
                <a:spcPts val="0"/>
              </a:spcBef>
              <a:spcAft>
                <a:spcPts val="0"/>
              </a:spcAft>
              <a:buSzPts val="1800"/>
              <a:buChar char="●"/>
            </a:pPr>
            <a:r>
              <a:rPr lang="en"/>
              <a:t>Adaptive to different use cases</a:t>
            </a:r>
            <a:endParaRPr/>
          </a:p>
          <a:p>
            <a:pPr indent="-317500" lvl="1" marL="914400" rtl="0" algn="l">
              <a:spcBef>
                <a:spcPts val="0"/>
              </a:spcBef>
              <a:spcAft>
                <a:spcPts val="0"/>
              </a:spcAft>
              <a:buSzPts val="1400"/>
              <a:buChar char="○"/>
            </a:pPr>
            <a:r>
              <a:rPr lang="en"/>
              <a:t>Instead of a leaderboard for each dataset/task, each use case has its own leaderboard</a:t>
            </a:r>
            <a:endParaRPr/>
          </a:p>
          <a:p>
            <a:pPr indent="-342900" lvl="0" marL="457200" rtl="0" algn="l">
              <a:spcBef>
                <a:spcPts val="0"/>
              </a:spcBef>
              <a:spcAft>
                <a:spcPts val="0"/>
              </a:spcAft>
              <a:buSzPts val="1800"/>
              <a:buChar char="●"/>
            </a:pPr>
            <a:r>
              <a:rPr lang="en"/>
              <a:t>Dynamic datasets</a:t>
            </a:r>
            <a:endParaRPr/>
          </a:p>
          <a:p>
            <a:pPr indent="-317500" lvl="1" marL="914400" rtl="0" algn="l">
              <a:spcBef>
                <a:spcPts val="0"/>
              </a:spcBef>
              <a:spcAft>
                <a:spcPts val="0"/>
              </a:spcAft>
              <a:buSzPts val="1400"/>
              <a:buChar char="○"/>
            </a:pPr>
            <a:r>
              <a:rPr lang="en"/>
              <a:t>Distribution shifts</a:t>
            </a:r>
            <a:endParaRPr/>
          </a:p>
        </p:txBody>
      </p:sp>
      <p:sp>
        <p:nvSpPr>
          <p:cNvPr id="399" name="Google Shape;399;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ynamic datasets</a:t>
            </a:r>
            <a:endParaRPr/>
          </a:p>
        </p:txBody>
      </p:sp>
      <p:sp>
        <p:nvSpPr>
          <p:cNvPr id="405" name="Google Shape;405;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55"/>
          <p:cNvPicPr preferRelativeResize="0"/>
          <p:nvPr/>
        </p:nvPicPr>
        <p:blipFill>
          <a:blip r:embed="rId3">
            <a:alphaModFix/>
          </a:blip>
          <a:stretch>
            <a:fillRect/>
          </a:stretch>
        </p:blipFill>
        <p:spPr>
          <a:xfrm>
            <a:off x="1443188" y="1860350"/>
            <a:ext cx="6257629" cy="3196476"/>
          </a:xfrm>
          <a:prstGeom prst="rect">
            <a:avLst/>
          </a:prstGeom>
          <a:noFill/>
          <a:ln>
            <a:noFill/>
          </a:ln>
        </p:spPr>
      </p:pic>
      <p:sp>
        <p:nvSpPr>
          <p:cNvPr id="407" name="Google Shape;407;p55"/>
          <p:cNvSpPr txBox="1"/>
          <p:nvPr>
            <p:ph idx="1" type="body"/>
          </p:nvPr>
        </p:nvSpPr>
        <p:spPr>
          <a:xfrm>
            <a:off x="311700" y="1152475"/>
            <a:ext cx="8520600" cy="81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WILDS (Koh and Sagawa et al., 2020)</a:t>
            </a:r>
            <a:r>
              <a:rPr lang="en"/>
              <a:t>: 7 datasets with evaluation metrics and train/test splits representative of distribution shifts in the wild.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6"/>
          <p:cNvSpPr txBox="1"/>
          <p:nvPr>
            <p:ph type="title"/>
          </p:nvPr>
        </p:nvSpPr>
        <p:spPr>
          <a:xfrm>
            <a:off x="1078350" y="1601150"/>
            <a:ext cx="67836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ML systems vs. traditional software</a:t>
            </a:r>
            <a:endParaRPr/>
          </a:p>
        </p:txBody>
      </p:sp>
      <p:sp>
        <p:nvSpPr>
          <p:cNvPr id="413" name="Google Shape;41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7"/>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software</a:t>
            </a:r>
            <a:endParaRPr/>
          </a:p>
        </p:txBody>
      </p:sp>
      <p:sp>
        <p:nvSpPr>
          <p:cNvPr id="419" name="Google Shape;41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Code and data are separate</a:t>
            </a:r>
            <a:endParaRPr/>
          </a:p>
          <a:p>
            <a:pPr indent="-317500" lvl="1" marL="914400" rtl="0" algn="l">
              <a:spcBef>
                <a:spcPts val="0"/>
              </a:spcBef>
              <a:spcAft>
                <a:spcPts val="0"/>
              </a:spcAft>
              <a:buSzPts val="1400"/>
              <a:buChar char="○"/>
            </a:pPr>
            <a:r>
              <a:rPr lang="en"/>
              <a:t>Inputs into the system shouldn’t change the underlying code</a:t>
            </a:r>
            <a:endParaRPr/>
          </a:p>
        </p:txBody>
      </p:sp>
      <p:sp>
        <p:nvSpPr>
          <p:cNvPr id="420" name="Google Shape;42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57"/>
          <p:cNvPicPr preferRelativeResize="0"/>
          <p:nvPr/>
        </p:nvPicPr>
        <p:blipFill>
          <a:blip r:embed="rId3">
            <a:alphaModFix/>
          </a:blip>
          <a:stretch>
            <a:fillRect/>
          </a:stretch>
        </p:blipFill>
        <p:spPr>
          <a:xfrm>
            <a:off x="3118850" y="2066100"/>
            <a:ext cx="3573450" cy="2755825"/>
          </a:xfrm>
          <a:prstGeom prst="rect">
            <a:avLst/>
          </a:prstGeom>
          <a:noFill/>
          <a:ln>
            <a:noFill/>
          </a:ln>
        </p:spPr>
      </p:pic>
      <p:cxnSp>
        <p:nvCxnSpPr>
          <p:cNvPr id="422" name="Google Shape;422;p57"/>
          <p:cNvCxnSpPr>
            <a:endCxn id="420" idx="1"/>
          </p:cNvCxnSpPr>
          <p:nvPr/>
        </p:nvCxnSpPr>
        <p:spPr>
          <a:xfrm flipH="1" rot="10800000">
            <a:off x="337658" y="4860017"/>
            <a:ext cx="8134800" cy="9300"/>
          </a:xfrm>
          <a:prstGeom prst="straightConnector1">
            <a:avLst/>
          </a:prstGeom>
          <a:noFill/>
          <a:ln cap="flat" cmpd="sng" w="9525">
            <a:solidFill>
              <a:srgbClr val="434343"/>
            </a:solidFill>
            <a:prstDash val="solid"/>
            <a:round/>
            <a:headEnd len="sm" w="sm" type="none"/>
            <a:tailEnd len="sm" w="sm" type="none"/>
          </a:ln>
        </p:spPr>
      </p:cxnSp>
      <p:sp>
        <p:nvSpPr>
          <p:cNvPr id="423" name="Google Shape;423;p57"/>
          <p:cNvSpPr txBox="1"/>
          <p:nvPr/>
        </p:nvSpPr>
        <p:spPr>
          <a:xfrm>
            <a:off x="337800" y="4922975"/>
            <a:ext cx="54555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000">
                <a:solidFill>
                  <a:srgbClr val="434343"/>
                </a:solidFill>
                <a:latin typeface="Proxima Nova"/>
                <a:ea typeface="Proxima Nova"/>
                <a:cs typeface="Proxima Nova"/>
                <a:sym typeface="Proxima Nova"/>
              </a:rPr>
              <a:t>Image by </a:t>
            </a:r>
            <a:r>
              <a:rPr lang="en" sz="1000" u="sng">
                <a:solidFill>
                  <a:schemeClr val="hlink"/>
                </a:solidFill>
                <a:latin typeface="Proxima Nova"/>
                <a:ea typeface="Proxima Nova"/>
                <a:cs typeface="Proxima Nova"/>
                <a:sym typeface="Proxima Nova"/>
                <a:hlinkClick r:id="rId4"/>
              </a:rPr>
              <a:t>Arda Cetinkaya</a:t>
            </a:r>
            <a:endParaRPr i="0" sz="900" u="none" cap="none" strike="noStrike">
              <a:solidFill>
                <a:srgbClr val="434343"/>
              </a:solidFill>
              <a:latin typeface="Proxima Nova"/>
              <a:ea typeface="Proxima Nova"/>
              <a:cs typeface="Proxima Nova"/>
              <a:sym typeface="Proxima Nova"/>
            </a:endParaRPr>
          </a:p>
        </p:txBody>
      </p:sp>
      <p:sp>
        <p:nvSpPr>
          <p:cNvPr id="424" name="Google Shape;424;p57"/>
          <p:cNvSpPr txBox="1"/>
          <p:nvPr/>
        </p:nvSpPr>
        <p:spPr>
          <a:xfrm>
            <a:off x="4572000" y="300325"/>
            <a:ext cx="4175700" cy="7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FF"/>
                </a:solidFill>
                <a:latin typeface="Proxima Nova"/>
                <a:ea typeface="Proxima Nova"/>
                <a:cs typeface="Proxima Nova"/>
                <a:sym typeface="Proxima Nova"/>
              </a:rPr>
              <a:t>Separation of Concerns</a:t>
            </a:r>
            <a:r>
              <a:rPr lang="en" sz="1300">
                <a:solidFill>
                  <a:srgbClr val="FF00FF"/>
                </a:solidFill>
                <a:latin typeface="Proxima Nova"/>
                <a:ea typeface="Proxima Nova"/>
                <a:cs typeface="Proxima Nova"/>
                <a:sym typeface="Proxima Nova"/>
              </a:rPr>
              <a:t> is a design principle for separating a computer program into distinct sections such that each section addresses a separate concern</a:t>
            </a:r>
            <a:endParaRPr sz="1300">
              <a:solidFill>
                <a:srgbClr val="FF00FF"/>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8"/>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systems</a:t>
            </a:r>
            <a:endParaRPr/>
          </a:p>
        </p:txBody>
      </p:sp>
      <p:sp>
        <p:nvSpPr>
          <p:cNvPr id="430" name="Google Shape;430;p58"/>
          <p:cNvSpPr txBox="1"/>
          <p:nvPr>
            <p:ph idx="1" type="body"/>
          </p:nvPr>
        </p:nvSpPr>
        <p:spPr>
          <a:xfrm>
            <a:off x="311700" y="11765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Code and data are tightly coupled</a:t>
            </a:r>
            <a:endParaRPr/>
          </a:p>
          <a:p>
            <a:pPr indent="-317500" lvl="1" marL="914400" rtl="0" algn="l">
              <a:spcBef>
                <a:spcPts val="0"/>
              </a:spcBef>
              <a:spcAft>
                <a:spcPts val="0"/>
              </a:spcAft>
              <a:buSzPts val="1400"/>
              <a:buChar char="○"/>
            </a:pPr>
            <a:r>
              <a:rPr lang="en"/>
              <a:t>ML systems are part code, part data</a:t>
            </a:r>
            <a:endParaRPr/>
          </a:p>
          <a:p>
            <a:pPr indent="-342900" lvl="0" marL="457200" rtl="0" algn="l">
              <a:spcBef>
                <a:spcPts val="0"/>
              </a:spcBef>
              <a:spcAft>
                <a:spcPts val="0"/>
              </a:spcAft>
              <a:buSzPts val="1800"/>
              <a:buChar char="●"/>
            </a:pPr>
            <a:r>
              <a:rPr lang="en"/>
              <a:t>Not only test and version code, need to test and version data too</a:t>
            </a:r>
            <a:endParaRPr/>
          </a:p>
        </p:txBody>
      </p:sp>
      <p:sp>
        <p:nvSpPr>
          <p:cNvPr id="431" name="Google Shape;431;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2" name="Google Shape;432;p58"/>
          <p:cNvSpPr/>
          <p:nvPr/>
        </p:nvSpPr>
        <p:spPr>
          <a:xfrm rot="5400000">
            <a:off x="5867650" y="1121775"/>
            <a:ext cx="119700" cy="2084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8"/>
          <p:cNvSpPr txBox="1"/>
          <p:nvPr/>
        </p:nvSpPr>
        <p:spPr>
          <a:xfrm>
            <a:off x="5253250" y="2223675"/>
            <a:ext cx="134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the hard part</a:t>
            </a:r>
            <a:endParaRPr>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System: version data</a:t>
            </a:r>
            <a:endParaRPr/>
          </a:p>
        </p:txBody>
      </p:sp>
      <p:sp>
        <p:nvSpPr>
          <p:cNvPr id="439" name="Google Shape;439;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Line-by-line diffs like Git doesn’t work with datasets</a:t>
            </a:r>
            <a:endParaRPr/>
          </a:p>
          <a:p>
            <a:pPr indent="-342900" lvl="0" marL="457200" rtl="0" algn="l">
              <a:spcBef>
                <a:spcPts val="0"/>
              </a:spcBef>
              <a:spcAft>
                <a:spcPts val="0"/>
              </a:spcAft>
              <a:buSzPts val="1800"/>
              <a:buChar char="●"/>
            </a:pPr>
            <a:r>
              <a:rPr lang="en"/>
              <a:t>Can’t naively create multiple copies of large datasets</a:t>
            </a:r>
            <a:endParaRPr/>
          </a:p>
          <a:p>
            <a:pPr indent="-342900" lvl="0" marL="457200" rtl="0" algn="l">
              <a:spcBef>
                <a:spcPts val="0"/>
              </a:spcBef>
              <a:spcAft>
                <a:spcPts val="0"/>
              </a:spcAft>
              <a:buSzPts val="1800"/>
              <a:buChar char="●"/>
            </a:pPr>
            <a:r>
              <a:rPr lang="en"/>
              <a:t>How to merge changes?</a:t>
            </a:r>
            <a:endParaRPr/>
          </a:p>
        </p:txBody>
      </p:sp>
      <p:sp>
        <p:nvSpPr>
          <p:cNvPr id="440" name="Google Shape;440;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0"/>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System: test data</a:t>
            </a:r>
            <a:endParaRPr/>
          </a:p>
        </p:txBody>
      </p:sp>
      <p:sp>
        <p:nvSpPr>
          <p:cNvPr id="446" name="Google Shape;446;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to test data correctness/usefulness?</a:t>
            </a:r>
            <a:endParaRPr/>
          </a:p>
          <a:p>
            <a:pPr indent="-342900" lvl="0" marL="457200" rtl="0" algn="l">
              <a:spcBef>
                <a:spcPts val="0"/>
              </a:spcBef>
              <a:spcAft>
                <a:spcPts val="0"/>
              </a:spcAft>
              <a:buSzPts val="1800"/>
              <a:buChar char="●"/>
            </a:pPr>
            <a:r>
              <a:rPr lang="en"/>
              <a:t>How to know if data meets model assumptions?</a:t>
            </a:r>
            <a:endParaRPr/>
          </a:p>
          <a:p>
            <a:pPr indent="-342900" lvl="0" marL="457200" rtl="0" algn="l">
              <a:spcBef>
                <a:spcPts val="0"/>
              </a:spcBef>
              <a:spcAft>
                <a:spcPts val="0"/>
              </a:spcAft>
              <a:buSzPts val="1800"/>
              <a:buChar char="●"/>
            </a:pPr>
            <a:r>
              <a:rPr lang="en"/>
              <a:t>How to know when the underlying data distribution has changed? How to measure the changes?</a:t>
            </a:r>
            <a:endParaRPr/>
          </a:p>
          <a:p>
            <a:pPr indent="-342900" lvl="0" marL="457200" rtl="0" algn="l">
              <a:spcBef>
                <a:spcPts val="0"/>
              </a:spcBef>
              <a:spcAft>
                <a:spcPts val="0"/>
              </a:spcAft>
              <a:buSzPts val="1800"/>
              <a:buChar char="●"/>
            </a:pPr>
            <a:r>
              <a:rPr lang="en"/>
              <a:t>How to know if a data sample is good or bad for your systems?</a:t>
            </a:r>
            <a:endParaRPr/>
          </a:p>
          <a:p>
            <a:pPr indent="-317500" lvl="1" marL="914400" rtl="0" algn="l">
              <a:spcBef>
                <a:spcPts val="0"/>
              </a:spcBef>
              <a:spcAft>
                <a:spcPts val="0"/>
              </a:spcAft>
              <a:buSzPts val="1400"/>
              <a:buChar char="○"/>
            </a:pPr>
            <a:r>
              <a:rPr lang="en"/>
              <a:t>Not all data points are equal (e.g. images of road surfaces with cyclists are more important for autonomous vehicles)</a:t>
            </a:r>
            <a:endParaRPr/>
          </a:p>
          <a:p>
            <a:pPr indent="-317500" lvl="1" marL="914400" rtl="0" algn="l">
              <a:spcBef>
                <a:spcPts val="0"/>
              </a:spcBef>
              <a:spcAft>
                <a:spcPts val="0"/>
              </a:spcAft>
              <a:buSzPts val="1400"/>
              <a:buChar char="○"/>
            </a:pPr>
            <a:r>
              <a:rPr lang="en"/>
              <a:t>Bad data might harm your model and/or make it susceptible to attacks like data poisoning attacks</a:t>
            </a:r>
            <a:endParaRPr/>
          </a:p>
        </p:txBody>
      </p:sp>
      <p:sp>
        <p:nvSpPr>
          <p:cNvPr id="447" name="Google Shape;447;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1"/>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System: data poisoning attacks</a:t>
            </a:r>
            <a:endParaRPr/>
          </a:p>
        </p:txBody>
      </p:sp>
      <p:sp>
        <p:nvSpPr>
          <p:cNvPr id="453" name="Google Shape;453;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4" name="Google Shape;454;p61"/>
          <p:cNvPicPr preferRelativeResize="0"/>
          <p:nvPr/>
        </p:nvPicPr>
        <p:blipFill>
          <a:blip r:embed="rId3">
            <a:alphaModFix/>
          </a:blip>
          <a:stretch>
            <a:fillRect/>
          </a:stretch>
        </p:blipFill>
        <p:spPr>
          <a:xfrm>
            <a:off x="1944013" y="975725"/>
            <a:ext cx="5255968" cy="3862975"/>
          </a:xfrm>
          <a:prstGeom prst="rect">
            <a:avLst/>
          </a:prstGeom>
          <a:noFill/>
          <a:ln>
            <a:noFill/>
          </a:ln>
        </p:spPr>
      </p:pic>
      <p:cxnSp>
        <p:nvCxnSpPr>
          <p:cNvPr id="455" name="Google Shape;455;p61"/>
          <p:cNvCxnSpPr>
            <a:endCxn id="453" idx="1"/>
          </p:cNvCxnSpPr>
          <p:nvPr/>
        </p:nvCxnSpPr>
        <p:spPr>
          <a:xfrm flipH="1" rot="10800000">
            <a:off x="337658" y="4860017"/>
            <a:ext cx="8134800" cy="9300"/>
          </a:xfrm>
          <a:prstGeom prst="straightConnector1">
            <a:avLst/>
          </a:prstGeom>
          <a:noFill/>
          <a:ln cap="flat" cmpd="sng" w="9525">
            <a:solidFill>
              <a:srgbClr val="434343"/>
            </a:solidFill>
            <a:prstDash val="solid"/>
            <a:round/>
            <a:headEnd len="sm" w="sm" type="none"/>
            <a:tailEnd len="sm" w="sm" type="none"/>
          </a:ln>
        </p:spPr>
      </p:cxnSp>
      <p:sp>
        <p:nvSpPr>
          <p:cNvPr id="456" name="Google Shape;456;p61"/>
          <p:cNvSpPr txBox="1"/>
          <p:nvPr/>
        </p:nvSpPr>
        <p:spPr>
          <a:xfrm>
            <a:off x="337800" y="4922975"/>
            <a:ext cx="54555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000" u="sng">
                <a:solidFill>
                  <a:schemeClr val="hlink"/>
                </a:solidFill>
                <a:latin typeface="Proxima Nova"/>
                <a:ea typeface="Proxima Nova"/>
                <a:cs typeface="Proxima Nova"/>
                <a:sym typeface="Proxima Nova"/>
                <a:hlinkClick r:id="rId4"/>
              </a:rPr>
              <a:t>Targeted Backdoor Attacks on Deep Learning Systems Using Data Poisoning</a:t>
            </a:r>
            <a:r>
              <a:rPr lang="en" sz="1000">
                <a:solidFill>
                  <a:srgbClr val="434343"/>
                </a:solidFill>
                <a:latin typeface="Proxima Nova"/>
                <a:ea typeface="Proxima Nova"/>
                <a:cs typeface="Proxima Nova"/>
                <a:sym typeface="Proxima Nova"/>
              </a:rPr>
              <a:t> (Chen et al., 2017)</a:t>
            </a:r>
            <a:endParaRPr sz="100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machine learning systems design?</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The process of defining the </a:t>
            </a:r>
            <a:r>
              <a:rPr b="1" lang="en">
                <a:solidFill>
                  <a:srgbClr val="000000"/>
                </a:solidFill>
              </a:rPr>
              <a:t>interface, algorithms, data</a:t>
            </a:r>
            <a:r>
              <a:rPr lang="en">
                <a:solidFill>
                  <a:srgbClr val="000000"/>
                </a:solidFill>
              </a:rPr>
              <a:t>, </a:t>
            </a:r>
            <a:r>
              <a:rPr b="1" lang="en">
                <a:solidFill>
                  <a:srgbClr val="000000"/>
                </a:solidFill>
              </a:rPr>
              <a:t>infrastructure</a:t>
            </a:r>
            <a:r>
              <a:rPr lang="en">
                <a:solidFill>
                  <a:srgbClr val="000000"/>
                </a:solidFill>
              </a:rPr>
              <a:t>, and </a:t>
            </a:r>
            <a:r>
              <a:rPr b="1" lang="en">
                <a:solidFill>
                  <a:srgbClr val="000000"/>
                </a:solidFill>
              </a:rPr>
              <a:t>hardware</a:t>
            </a:r>
            <a:r>
              <a:rPr lang="en">
                <a:solidFill>
                  <a:srgbClr val="000000"/>
                </a:solidFill>
              </a:rPr>
              <a:t> for a machine learning system to satisfy </a:t>
            </a:r>
            <a:r>
              <a:rPr b="1" lang="en">
                <a:solidFill>
                  <a:srgbClr val="000000"/>
                </a:solidFill>
              </a:rPr>
              <a:t>specified requirements</a:t>
            </a:r>
            <a:r>
              <a:rPr lang="en">
                <a:solidFill>
                  <a:srgbClr val="000000"/>
                </a:solidFill>
              </a:rPr>
              <a:t>.</a:t>
            </a:r>
            <a:endParaRPr>
              <a:solidFill>
                <a:srgbClr val="000000"/>
              </a:solidFill>
            </a:endParaRPr>
          </a:p>
        </p:txBody>
      </p:sp>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 name="Google Shape;86;p17"/>
          <p:cNvSpPr/>
          <p:nvPr/>
        </p:nvSpPr>
        <p:spPr>
          <a:xfrm rot="-5400000">
            <a:off x="6579025" y="413250"/>
            <a:ext cx="202800" cy="3320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nvSpPr>
        <p:spPr>
          <a:xfrm>
            <a:off x="4977600" y="2174850"/>
            <a:ext cx="38547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reliable, scalable, maintainable, adaptable</a:t>
            </a:r>
            <a:endParaRPr>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Engineering challenges with large ML models</a:t>
            </a:r>
            <a:endParaRPr/>
          </a:p>
        </p:txBody>
      </p:sp>
      <p:sp>
        <p:nvSpPr>
          <p:cNvPr id="462" name="Google Shape;462;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Too big to fit on-device</a:t>
            </a:r>
            <a:endParaRPr/>
          </a:p>
          <a:p>
            <a:pPr indent="-342900" lvl="0" marL="457200" rtl="0" algn="l">
              <a:spcBef>
                <a:spcPts val="0"/>
              </a:spcBef>
              <a:spcAft>
                <a:spcPts val="0"/>
              </a:spcAft>
              <a:buSzPts val="1800"/>
              <a:buChar char="●"/>
            </a:pPr>
            <a:r>
              <a:rPr lang="en"/>
              <a:t>Consume too much energy to work on-device</a:t>
            </a:r>
            <a:endParaRPr/>
          </a:p>
          <a:p>
            <a:pPr indent="-342900" lvl="0" marL="457200" rtl="0" algn="l">
              <a:spcBef>
                <a:spcPts val="0"/>
              </a:spcBef>
              <a:spcAft>
                <a:spcPts val="0"/>
              </a:spcAft>
              <a:buSzPts val="1800"/>
              <a:buChar char="●"/>
            </a:pPr>
            <a:r>
              <a:rPr lang="en"/>
              <a:t>Too slow to be useful</a:t>
            </a:r>
            <a:endParaRPr/>
          </a:p>
          <a:p>
            <a:pPr indent="-317500" lvl="1" marL="914400" rtl="0" algn="l">
              <a:spcBef>
                <a:spcPts val="0"/>
              </a:spcBef>
              <a:spcAft>
                <a:spcPts val="0"/>
              </a:spcAft>
              <a:buSzPts val="1400"/>
              <a:buChar char="○"/>
            </a:pPr>
            <a:r>
              <a:rPr lang="en"/>
              <a:t>Autocompletion is useless if it takes longer to make a prediction than to type</a:t>
            </a:r>
            <a:endParaRPr/>
          </a:p>
          <a:p>
            <a:pPr indent="-342900" lvl="0" marL="457200" rtl="0" algn="l">
              <a:spcBef>
                <a:spcPts val="0"/>
              </a:spcBef>
              <a:spcAft>
                <a:spcPts val="0"/>
              </a:spcAft>
              <a:buSzPts val="1800"/>
              <a:buChar char="●"/>
            </a:pPr>
            <a:r>
              <a:rPr lang="en"/>
              <a:t>How to run CI/CD tests if a test takes hours/days?</a:t>
            </a:r>
            <a:endParaRPr/>
          </a:p>
        </p:txBody>
      </p:sp>
      <p:sp>
        <p:nvSpPr>
          <p:cNvPr id="463" name="Google Shape;463;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3"/>
          <p:cNvSpPr txBox="1"/>
          <p:nvPr>
            <p:ph type="title"/>
          </p:nvPr>
        </p:nvSpPr>
        <p:spPr>
          <a:xfrm>
            <a:off x="1078350" y="1601150"/>
            <a:ext cx="61710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ML production myths</a:t>
            </a:r>
            <a:endParaRPr/>
          </a:p>
        </p:txBody>
      </p:sp>
      <p:sp>
        <p:nvSpPr>
          <p:cNvPr id="469" name="Google Shape;469;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4"/>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#1: Deploying is hard</a:t>
            </a:r>
            <a:endParaRPr b="1" i="0" sz="2600" u="none" cap="none" strike="noStrike">
              <a:latin typeface="Proxima Nova"/>
              <a:ea typeface="Proxima Nova"/>
              <a:cs typeface="Proxima Nova"/>
              <a:sym typeface="Proxima Nova"/>
            </a:endParaRPr>
          </a:p>
        </p:txBody>
      </p:sp>
      <p:sp>
        <p:nvSpPr>
          <p:cNvPr id="475" name="Google Shape;475;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5"/>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#1: Deploying is hard</a:t>
            </a:r>
            <a:endParaRPr b="1"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t/>
            </a:r>
            <a:endParaRPr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rPr lang="en" sz="2300">
                <a:latin typeface="Proxima Nova"/>
                <a:ea typeface="Proxima Nova"/>
                <a:cs typeface="Proxima Nova"/>
                <a:sym typeface="Proxima Nova"/>
              </a:rPr>
              <a:t>Deploying is easy. Deploying reliably is hard</a:t>
            </a:r>
            <a:endParaRPr sz="2300">
              <a:latin typeface="Proxima Nova"/>
              <a:ea typeface="Proxima Nova"/>
              <a:cs typeface="Proxima Nova"/>
              <a:sym typeface="Proxima Nova"/>
            </a:endParaRPr>
          </a:p>
        </p:txBody>
      </p:sp>
      <p:sp>
        <p:nvSpPr>
          <p:cNvPr id="481" name="Google Shape;481;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6"/>
          <p:cNvSpPr txBox="1"/>
          <p:nvPr/>
        </p:nvSpPr>
        <p:spPr>
          <a:xfrm>
            <a:off x="888300" y="1040500"/>
            <a:ext cx="7459800" cy="104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#2: You only deploy one or two ML models at a time</a:t>
            </a:r>
            <a:endParaRPr b="1"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t/>
            </a:r>
            <a:endParaRPr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t/>
            </a:r>
            <a:endParaRPr sz="2600">
              <a:latin typeface="Proxima Nova"/>
              <a:ea typeface="Proxima Nova"/>
              <a:cs typeface="Proxima Nova"/>
              <a:sym typeface="Proxima Nova"/>
            </a:endParaRPr>
          </a:p>
        </p:txBody>
      </p:sp>
      <p:sp>
        <p:nvSpPr>
          <p:cNvPr id="487" name="Google Shape;487;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7"/>
          <p:cNvSpPr txBox="1"/>
          <p:nvPr/>
        </p:nvSpPr>
        <p:spPr>
          <a:xfrm>
            <a:off x="888300" y="638800"/>
            <a:ext cx="7459800" cy="297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#2: You only deploy one or two ML models at a time</a:t>
            </a:r>
            <a:endParaRPr b="1" sz="2600">
              <a:latin typeface="Proxima Nova"/>
              <a:ea typeface="Proxima Nova"/>
              <a:cs typeface="Proxima Nova"/>
              <a:sym typeface="Proxima Nova"/>
            </a:endParaRPr>
          </a:p>
          <a:p>
            <a:pPr indent="0" lvl="0" marL="0" rtl="0" algn="ctr">
              <a:spcBef>
                <a:spcPts val="0"/>
              </a:spcBef>
              <a:spcAft>
                <a:spcPts val="0"/>
              </a:spcAft>
              <a:buClr>
                <a:schemeClr val="dk1"/>
              </a:buClr>
              <a:buSzPts val="2800"/>
              <a:buFont typeface="Arial"/>
              <a:buNone/>
            </a:pPr>
            <a:r>
              <a:t/>
            </a:r>
            <a:endParaRPr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rPr lang="en" sz="2300">
                <a:latin typeface="Proxima Nova"/>
                <a:ea typeface="Proxima Nova"/>
                <a:cs typeface="Proxima Nova"/>
                <a:sym typeface="Proxima Nova"/>
              </a:rPr>
              <a:t>Booking.com: 150+ models, Uber: thousands</a:t>
            </a:r>
            <a:endParaRPr sz="2300">
              <a:latin typeface="Proxima Nova"/>
              <a:ea typeface="Proxima Nova"/>
              <a:cs typeface="Proxima Nova"/>
              <a:sym typeface="Proxima Nova"/>
            </a:endParaRPr>
          </a:p>
        </p:txBody>
      </p:sp>
      <p:sp>
        <p:nvSpPr>
          <p:cNvPr id="493" name="Google Shape;493;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4" name="Google Shape;494;p67"/>
          <p:cNvPicPr preferRelativeResize="0"/>
          <p:nvPr/>
        </p:nvPicPr>
        <p:blipFill>
          <a:blip r:embed="rId3">
            <a:alphaModFix/>
          </a:blip>
          <a:stretch>
            <a:fillRect/>
          </a:stretch>
        </p:blipFill>
        <p:spPr>
          <a:xfrm>
            <a:off x="2238800" y="2424500"/>
            <a:ext cx="4666400" cy="2632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8"/>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#3: If we don’t do anything, model performance remains the same</a:t>
            </a:r>
            <a:endParaRPr b="1" sz="26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800"/>
              <a:buFont typeface="Arial"/>
              <a:buNone/>
            </a:pPr>
            <a:r>
              <a:t/>
            </a:r>
            <a:endParaRPr sz="2300">
              <a:latin typeface="Proxima Nova"/>
              <a:ea typeface="Proxima Nova"/>
              <a:cs typeface="Proxima Nova"/>
              <a:sym typeface="Proxima Nova"/>
            </a:endParaRPr>
          </a:p>
        </p:txBody>
      </p:sp>
      <p:sp>
        <p:nvSpPr>
          <p:cNvPr id="500" name="Google Shape;500;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9"/>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#3: If we don’t do anything, model performance remains the same</a:t>
            </a:r>
            <a:endParaRPr b="1"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t/>
            </a:r>
            <a:endParaRPr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rPr lang="en" sz="2300">
                <a:latin typeface="Proxima Nova"/>
                <a:ea typeface="Proxima Nova"/>
                <a:cs typeface="Proxima Nova"/>
                <a:sym typeface="Proxima Nova"/>
              </a:rPr>
              <a:t>Concept drift</a:t>
            </a:r>
            <a:endParaRPr sz="2300">
              <a:latin typeface="Proxima Nova"/>
              <a:ea typeface="Proxima Nova"/>
              <a:cs typeface="Proxima Nova"/>
              <a:sym typeface="Proxima Nova"/>
            </a:endParaRPr>
          </a:p>
        </p:txBody>
      </p:sp>
      <p:sp>
        <p:nvSpPr>
          <p:cNvPr id="506" name="Google Shape;50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0"/>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#3: If we don’t do anything, model performance remains the same</a:t>
            </a:r>
            <a:endParaRPr b="1"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t/>
            </a:r>
            <a:endParaRPr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rPr lang="en" sz="2300">
                <a:latin typeface="Proxima Nova"/>
                <a:ea typeface="Proxima Nova"/>
                <a:cs typeface="Proxima Nova"/>
                <a:sym typeface="Proxima Nova"/>
              </a:rPr>
              <a:t>Concept drift</a:t>
            </a:r>
            <a:endParaRPr sz="2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rPr lang="en" sz="2300">
                <a:latin typeface="Proxima Nova"/>
                <a:ea typeface="Proxima Nova"/>
                <a:cs typeface="Proxima Nova"/>
                <a:sym typeface="Proxima Nova"/>
              </a:rPr>
              <a:t>Tip: train models on data generated 2 months ago &amp; test on current data to see how much worse they get.</a:t>
            </a:r>
            <a:endParaRPr sz="2300">
              <a:latin typeface="Proxima Nova"/>
              <a:ea typeface="Proxima Nova"/>
              <a:cs typeface="Proxima Nova"/>
              <a:sym typeface="Proxima Nova"/>
            </a:endParaRPr>
          </a:p>
        </p:txBody>
      </p:sp>
      <p:sp>
        <p:nvSpPr>
          <p:cNvPr id="512" name="Google Shape;512;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1"/>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#4: You won’t need to update your models as much</a:t>
            </a:r>
            <a:endParaRPr b="1"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t/>
            </a:r>
            <a:endParaRPr sz="2600">
              <a:latin typeface="Proxima Nova"/>
              <a:ea typeface="Proxima Nova"/>
              <a:cs typeface="Proxima Nova"/>
              <a:sym typeface="Proxima Nova"/>
            </a:endParaRPr>
          </a:p>
          <a:p>
            <a:pPr indent="0" lvl="0" marL="457200" marR="0" rtl="0" algn="ctr">
              <a:lnSpc>
                <a:spcPct val="100000"/>
              </a:lnSpc>
              <a:spcBef>
                <a:spcPts val="0"/>
              </a:spcBef>
              <a:spcAft>
                <a:spcPts val="0"/>
              </a:spcAft>
              <a:buNone/>
            </a:pPr>
            <a:r>
              <a:t/>
            </a:r>
            <a:endParaRPr sz="1800">
              <a:latin typeface="Proxima Nova"/>
              <a:ea typeface="Proxima Nova"/>
              <a:cs typeface="Proxima Nova"/>
              <a:sym typeface="Proxima Nova"/>
            </a:endParaRPr>
          </a:p>
        </p:txBody>
      </p:sp>
      <p:sp>
        <p:nvSpPr>
          <p:cNvPr id="518" name="Google Shape;518;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 name="Google Shape;93;p18"/>
          <p:cNvSpPr/>
          <p:nvPr/>
        </p:nvSpPr>
        <p:spPr>
          <a:xfrm>
            <a:off x="2116800" y="849125"/>
            <a:ext cx="4910400" cy="36138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3080250" y="2794703"/>
            <a:ext cx="2983800" cy="420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Infrastructure</a:t>
            </a:r>
            <a:endParaRPr>
              <a:latin typeface="Proxima Nova"/>
              <a:ea typeface="Proxima Nova"/>
              <a:cs typeface="Proxima Nova"/>
              <a:sym typeface="Proxima Nova"/>
            </a:endParaRPr>
          </a:p>
        </p:txBody>
      </p:sp>
      <p:sp>
        <p:nvSpPr>
          <p:cNvPr id="95" name="Google Shape;95;p18"/>
          <p:cNvSpPr/>
          <p:nvPr/>
        </p:nvSpPr>
        <p:spPr>
          <a:xfrm>
            <a:off x="3080100" y="1702352"/>
            <a:ext cx="2983800" cy="420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Interface</a:t>
            </a:r>
            <a:endParaRPr>
              <a:latin typeface="Proxima Nova"/>
              <a:ea typeface="Proxima Nova"/>
              <a:cs typeface="Proxima Nova"/>
              <a:sym typeface="Proxima Nova"/>
            </a:endParaRPr>
          </a:p>
        </p:txBody>
      </p:sp>
      <p:sp>
        <p:nvSpPr>
          <p:cNvPr id="96" name="Google Shape;96;p18"/>
          <p:cNvSpPr/>
          <p:nvPr/>
        </p:nvSpPr>
        <p:spPr>
          <a:xfrm>
            <a:off x="3080200" y="2248525"/>
            <a:ext cx="1434300" cy="420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Data</a:t>
            </a:r>
            <a:endParaRPr sz="1200">
              <a:latin typeface="Proxima Nova"/>
              <a:ea typeface="Proxima Nova"/>
              <a:cs typeface="Proxima Nova"/>
              <a:sym typeface="Proxima Nova"/>
            </a:endParaRPr>
          </a:p>
        </p:txBody>
      </p:sp>
      <p:sp>
        <p:nvSpPr>
          <p:cNvPr id="97" name="Google Shape;97;p18"/>
          <p:cNvSpPr/>
          <p:nvPr/>
        </p:nvSpPr>
        <p:spPr>
          <a:xfrm>
            <a:off x="4629600" y="2248525"/>
            <a:ext cx="1434300" cy="420600"/>
          </a:xfrm>
          <a:prstGeom prst="roundRect">
            <a:avLst>
              <a:gd fmla="val 16667" name="adj"/>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80000"/>
                </a:solidFill>
                <a:latin typeface="Proxima Nova"/>
                <a:ea typeface="Proxima Nova"/>
                <a:cs typeface="Proxima Nova"/>
                <a:sym typeface="Proxima Nova"/>
              </a:rPr>
              <a:t>ML algorithms</a:t>
            </a:r>
            <a:endParaRPr sz="1200">
              <a:solidFill>
                <a:srgbClr val="980000"/>
              </a:solidFill>
              <a:latin typeface="Proxima Nova"/>
              <a:ea typeface="Proxima Nova"/>
              <a:cs typeface="Proxima Nova"/>
              <a:sym typeface="Proxima Nova"/>
            </a:endParaRPr>
          </a:p>
        </p:txBody>
      </p:sp>
      <p:sp>
        <p:nvSpPr>
          <p:cNvPr id="98" name="Google Shape;98;p18"/>
          <p:cNvSpPr txBox="1"/>
          <p:nvPr/>
        </p:nvSpPr>
        <p:spPr>
          <a:xfrm>
            <a:off x="4042000" y="997300"/>
            <a:ext cx="10602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0000FF"/>
                </a:solidFill>
                <a:latin typeface="Proxima Nova"/>
                <a:ea typeface="Proxima Nova"/>
                <a:cs typeface="Proxima Nova"/>
                <a:sym typeface="Proxima Nova"/>
              </a:rPr>
              <a:t>System</a:t>
            </a:r>
            <a:endParaRPr b="1" sz="1900">
              <a:solidFill>
                <a:srgbClr val="0000FF"/>
              </a:solidFill>
              <a:latin typeface="Proxima Nova"/>
              <a:ea typeface="Proxima Nova"/>
              <a:cs typeface="Proxima Nova"/>
              <a:sym typeface="Proxima Nova"/>
            </a:endParaRPr>
          </a:p>
        </p:txBody>
      </p:sp>
      <p:sp>
        <p:nvSpPr>
          <p:cNvPr id="99" name="Google Shape;99;p18"/>
          <p:cNvSpPr/>
          <p:nvPr/>
        </p:nvSpPr>
        <p:spPr>
          <a:xfrm>
            <a:off x="3080250" y="3340878"/>
            <a:ext cx="2983800" cy="420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Hardware</a:t>
            </a:r>
            <a:endParaRPr>
              <a:latin typeface="Proxima Nova"/>
              <a:ea typeface="Proxima Nova"/>
              <a:cs typeface="Proxima Nova"/>
              <a:sym typeface="Proxima Nova"/>
            </a:endParaRPr>
          </a:p>
        </p:txBody>
      </p:sp>
      <p:cxnSp>
        <p:nvCxnSpPr>
          <p:cNvPr id="100" name="Google Shape;100;p18"/>
          <p:cNvCxnSpPr/>
          <p:nvPr/>
        </p:nvCxnSpPr>
        <p:spPr>
          <a:xfrm flipH="1">
            <a:off x="6589000" y="1042175"/>
            <a:ext cx="818100" cy="526800"/>
          </a:xfrm>
          <a:prstGeom prst="straightConnector1">
            <a:avLst/>
          </a:prstGeom>
          <a:noFill/>
          <a:ln cap="flat" cmpd="sng" w="9525">
            <a:solidFill>
              <a:schemeClr val="dk2"/>
            </a:solidFill>
            <a:prstDash val="solid"/>
            <a:round/>
            <a:headEnd len="med" w="med" type="none"/>
            <a:tailEnd len="med" w="med" type="triangle"/>
          </a:ln>
        </p:spPr>
      </p:cxnSp>
      <p:sp>
        <p:nvSpPr>
          <p:cNvPr id="101" name="Google Shape;101;p18"/>
          <p:cNvSpPr txBox="1"/>
          <p:nvPr/>
        </p:nvSpPr>
        <p:spPr>
          <a:xfrm>
            <a:off x="7206475" y="470500"/>
            <a:ext cx="14343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Proxima Nova"/>
                <a:ea typeface="Proxima Nova"/>
                <a:cs typeface="Proxima Nova"/>
                <a:sym typeface="Proxima Nova"/>
              </a:rPr>
              <a:t>We’ll learn about all of this</a:t>
            </a:r>
            <a:endParaRPr>
              <a:solidFill>
                <a:srgbClr val="FF00FF"/>
              </a:solidFill>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2"/>
          <p:cNvSpPr txBox="1"/>
          <p:nvPr/>
        </p:nvSpPr>
        <p:spPr>
          <a:xfrm>
            <a:off x="888300" y="1040500"/>
            <a:ext cx="7459800" cy="331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#4: You won’t need to update your models as much</a:t>
            </a:r>
            <a:endParaRPr b="1"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t/>
            </a:r>
            <a:endParaRPr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rPr lang="en" sz="2300">
                <a:latin typeface="Proxima Nova"/>
                <a:ea typeface="Proxima Nova"/>
                <a:cs typeface="Proxima Nova"/>
                <a:sym typeface="Proxima Nova"/>
              </a:rPr>
              <a:t>DevOps standard</a:t>
            </a:r>
            <a:endParaRPr sz="2300">
              <a:latin typeface="Proxima Nova"/>
              <a:ea typeface="Proxima Nova"/>
              <a:cs typeface="Proxima Nova"/>
              <a:sym typeface="Proxima Nova"/>
            </a:endParaRPr>
          </a:p>
          <a:p>
            <a:pPr indent="-342900" lvl="0" marL="457200" marR="0" rtl="0" algn="ctr">
              <a:lnSpc>
                <a:spcPct val="100000"/>
              </a:lnSpc>
              <a:spcBef>
                <a:spcPts val="0"/>
              </a:spcBef>
              <a:spcAft>
                <a:spcPts val="0"/>
              </a:spcAft>
              <a:buSzPts val="1800"/>
              <a:buFont typeface="Proxima Nova"/>
              <a:buChar char="●"/>
            </a:pPr>
            <a:r>
              <a:rPr lang="en" sz="1800">
                <a:latin typeface="Proxima Nova"/>
                <a:ea typeface="Proxima Nova"/>
                <a:cs typeface="Proxima Nova"/>
                <a:sym typeface="Proxima Nova"/>
              </a:rPr>
              <a:t>Etsy deployed 50 times/day</a:t>
            </a:r>
            <a:endParaRPr sz="1800">
              <a:latin typeface="Proxima Nova"/>
              <a:ea typeface="Proxima Nova"/>
              <a:cs typeface="Proxima Nova"/>
              <a:sym typeface="Proxima Nova"/>
            </a:endParaRPr>
          </a:p>
          <a:p>
            <a:pPr indent="-342900" lvl="0" marL="457200" marR="0" rtl="0" algn="ctr">
              <a:lnSpc>
                <a:spcPct val="100000"/>
              </a:lnSpc>
              <a:spcBef>
                <a:spcPts val="0"/>
              </a:spcBef>
              <a:spcAft>
                <a:spcPts val="0"/>
              </a:spcAft>
              <a:buSzPts val="1800"/>
              <a:buFont typeface="Proxima Nova"/>
              <a:buChar char="●"/>
            </a:pPr>
            <a:r>
              <a:rPr lang="en" sz="1800">
                <a:latin typeface="Proxima Nova"/>
                <a:ea typeface="Proxima Nova"/>
                <a:cs typeface="Proxima Nova"/>
                <a:sym typeface="Proxima Nova"/>
              </a:rPr>
              <a:t>Netflix 1000s times/day</a:t>
            </a:r>
            <a:endParaRPr sz="1800">
              <a:latin typeface="Proxima Nova"/>
              <a:ea typeface="Proxima Nova"/>
              <a:cs typeface="Proxima Nova"/>
              <a:sym typeface="Proxima Nova"/>
            </a:endParaRPr>
          </a:p>
          <a:p>
            <a:pPr indent="-342900" lvl="0" marL="457200" marR="0" rtl="0" algn="ctr">
              <a:lnSpc>
                <a:spcPct val="100000"/>
              </a:lnSpc>
              <a:spcBef>
                <a:spcPts val="0"/>
              </a:spcBef>
              <a:spcAft>
                <a:spcPts val="0"/>
              </a:spcAft>
              <a:buSzPts val="1800"/>
              <a:buFont typeface="Proxima Nova"/>
              <a:buChar char="●"/>
            </a:pPr>
            <a:r>
              <a:rPr lang="en" sz="1800">
                <a:latin typeface="Proxima Nova"/>
                <a:ea typeface="Proxima Nova"/>
                <a:cs typeface="Proxima Nova"/>
                <a:sym typeface="Proxima Nova"/>
              </a:rPr>
              <a:t>AWS every 11.7 seconds</a:t>
            </a:r>
            <a:endParaRPr sz="1800">
              <a:latin typeface="Proxima Nova"/>
              <a:ea typeface="Proxima Nova"/>
              <a:cs typeface="Proxima Nova"/>
              <a:sym typeface="Proxima Nova"/>
            </a:endParaRPr>
          </a:p>
          <a:p>
            <a:pPr indent="0" lvl="0" marL="457200" marR="0" rtl="0" algn="l">
              <a:lnSpc>
                <a:spcPct val="100000"/>
              </a:lnSpc>
              <a:spcBef>
                <a:spcPts val="0"/>
              </a:spcBef>
              <a:spcAft>
                <a:spcPts val="0"/>
              </a:spcAft>
              <a:buNone/>
            </a:pPr>
            <a:r>
              <a:t/>
            </a:r>
            <a:endParaRPr sz="1800">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1800">
                <a:latin typeface="Proxima Nova"/>
                <a:ea typeface="Proxima Nova"/>
                <a:cs typeface="Proxima Nova"/>
                <a:sym typeface="Proxima Nova"/>
              </a:rPr>
              <a:t>Weibo’s ML iteration cycles: 10 minutes</a:t>
            </a:r>
            <a:endParaRPr sz="18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1800">
              <a:latin typeface="Proxima Nova"/>
              <a:ea typeface="Proxima Nova"/>
              <a:cs typeface="Proxima Nova"/>
              <a:sym typeface="Proxima Nova"/>
            </a:endParaRPr>
          </a:p>
        </p:txBody>
      </p:sp>
      <p:sp>
        <p:nvSpPr>
          <p:cNvPr id="524" name="Google Shape;524;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nvSpPr>
        <p:spPr>
          <a:xfrm>
            <a:off x="888300" y="206125"/>
            <a:ext cx="7459800" cy="56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2600">
                <a:latin typeface="Proxima Nova"/>
                <a:ea typeface="Proxima Nova"/>
                <a:cs typeface="Proxima Nova"/>
                <a:sym typeface="Proxima Nova"/>
              </a:rPr>
              <a:t>Weibo’s iteration cycle: 10 mins</a:t>
            </a:r>
            <a:endParaRPr sz="1800">
              <a:latin typeface="Proxima Nova"/>
              <a:ea typeface="Proxima Nova"/>
              <a:cs typeface="Proxima Nova"/>
              <a:sym typeface="Proxima Nova"/>
            </a:endParaRPr>
          </a:p>
        </p:txBody>
      </p:sp>
      <p:sp>
        <p:nvSpPr>
          <p:cNvPr id="530" name="Google Shape;530;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1" name="Google Shape;531;p73"/>
          <p:cNvPicPr preferRelativeResize="0"/>
          <p:nvPr/>
        </p:nvPicPr>
        <p:blipFill>
          <a:blip r:embed="rId3">
            <a:alphaModFix/>
          </a:blip>
          <a:stretch>
            <a:fillRect/>
          </a:stretch>
        </p:blipFill>
        <p:spPr>
          <a:xfrm>
            <a:off x="1201338" y="854275"/>
            <a:ext cx="6833716" cy="3719401"/>
          </a:xfrm>
          <a:prstGeom prst="rect">
            <a:avLst/>
          </a:prstGeom>
          <a:noFill/>
          <a:ln>
            <a:noFill/>
          </a:ln>
        </p:spPr>
      </p:pic>
      <p:cxnSp>
        <p:nvCxnSpPr>
          <p:cNvPr id="532" name="Google Shape;532;p73"/>
          <p:cNvCxnSpPr/>
          <p:nvPr/>
        </p:nvCxnSpPr>
        <p:spPr>
          <a:xfrm flipH="1" rot="10800000">
            <a:off x="337800" y="4842750"/>
            <a:ext cx="8270400" cy="26700"/>
          </a:xfrm>
          <a:prstGeom prst="straightConnector1">
            <a:avLst/>
          </a:prstGeom>
          <a:noFill/>
          <a:ln cap="flat" cmpd="sng" w="9525">
            <a:solidFill>
              <a:srgbClr val="000000"/>
            </a:solidFill>
            <a:prstDash val="solid"/>
            <a:round/>
            <a:headEnd len="sm" w="sm" type="none"/>
            <a:tailEnd len="sm" w="sm" type="none"/>
          </a:ln>
        </p:spPr>
      </p:cxnSp>
      <p:sp>
        <p:nvSpPr>
          <p:cNvPr id="533" name="Google Shape;533;p73"/>
          <p:cNvSpPr txBox="1"/>
          <p:nvPr/>
        </p:nvSpPr>
        <p:spPr>
          <a:xfrm>
            <a:off x="337800" y="4922975"/>
            <a:ext cx="83148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u="sng">
                <a:solidFill>
                  <a:schemeClr val="accent5"/>
                </a:solidFill>
                <a:hlinkClick r:id="rId4">
                  <a:extLst>
                    <a:ext uri="{A12FA001-AC4F-418D-AE19-62706E023703}">
                      <ahyp:hlinkClr val="tx"/>
                    </a:ext>
                  </a:extLst>
                </a:hlinkClick>
              </a:rPr>
              <a:t>Machine learning with Flink in Weibo</a:t>
            </a:r>
            <a:r>
              <a:rPr lang="en" sz="1000">
                <a:solidFill>
                  <a:srgbClr val="030353"/>
                </a:solidFill>
              </a:rPr>
              <a:t> (Qian Yu, QCon 2019)</a:t>
            </a:r>
            <a:endParaRPr sz="1000">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4"/>
          <p:cNvSpPr txBox="1"/>
          <p:nvPr/>
        </p:nvSpPr>
        <p:spPr>
          <a:xfrm>
            <a:off x="2627700" y="1586925"/>
            <a:ext cx="3888600" cy="12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latin typeface="Proxima Nova"/>
              <a:ea typeface="Proxima Nova"/>
              <a:cs typeface="Proxima Nova"/>
              <a:sym typeface="Proxima Nova"/>
            </a:endParaRPr>
          </a:p>
          <a:p>
            <a:pPr indent="0" lvl="0" marL="0" marR="0" rtl="0" algn="l">
              <a:lnSpc>
                <a:spcPct val="100000"/>
              </a:lnSpc>
              <a:spcBef>
                <a:spcPts val="0"/>
              </a:spcBef>
              <a:spcAft>
                <a:spcPts val="0"/>
              </a:spcAft>
              <a:buNone/>
            </a:pPr>
            <a:r>
              <a:rPr b="1" lang="en" sz="2600">
                <a:latin typeface="Proxima Nova"/>
                <a:ea typeface="Proxima Nova"/>
                <a:cs typeface="Proxima Nova"/>
                <a:sym typeface="Proxima Nova"/>
              </a:rPr>
              <a:t>ML + DevOps = </a:t>
            </a:r>
            <a:endParaRPr b="1" sz="2600">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1800">
              <a:latin typeface="Proxima Nova"/>
              <a:ea typeface="Proxima Nova"/>
              <a:cs typeface="Proxima Nova"/>
              <a:sym typeface="Proxima Nova"/>
            </a:endParaRPr>
          </a:p>
        </p:txBody>
      </p:sp>
      <p:sp>
        <p:nvSpPr>
          <p:cNvPr id="539" name="Google Shape;539;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0" name="Google Shape;540;p74"/>
          <p:cNvPicPr preferRelativeResize="0"/>
          <p:nvPr/>
        </p:nvPicPr>
        <p:blipFill>
          <a:blip r:embed="rId3">
            <a:alphaModFix/>
          </a:blip>
          <a:stretch>
            <a:fillRect/>
          </a:stretch>
        </p:blipFill>
        <p:spPr>
          <a:xfrm>
            <a:off x="5126125" y="1713575"/>
            <a:ext cx="864600" cy="864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5"/>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#5: Most ML engineers don’t need to worry about scale</a:t>
            </a:r>
            <a:endParaRPr b="1" sz="26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800">
              <a:latin typeface="Proxima Nova"/>
              <a:ea typeface="Proxima Nova"/>
              <a:cs typeface="Proxima Nova"/>
              <a:sym typeface="Proxima Nova"/>
            </a:endParaRPr>
          </a:p>
        </p:txBody>
      </p:sp>
      <p:sp>
        <p:nvSpPr>
          <p:cNvPr id="546" name="Google Shape;546;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6"/>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#5: Most ML engineers don’t need to worry about scale</a:t>
            </a:r>
            <a:endParaRPr b="1" sz="26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800">
              <a:latin typeface="Proxima Nova"/>
              <a:ea typeface="Proxima Nova"/>
              <a:cs typeface="Proxima Nova"/>
              <a:sym typeface="Proxima Nova"/>
            </a:endParaRPr>
          </a:p>
        </p:txBody>
      </p:sp>
      <p:sp>
        <p:nvSpPr>
          <p:cNvPr id="552" name="Google Shape;552;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3" name="Google Shape;553;p76"/>
          <p:cNvPicPr preferRelativeResize="0"/>
          <p:nvPr/>
        </p:nvPicPr>
        <p:blipFill>
          <a:blip r:embed="rId3">
            <a:alphaModFix/>
          </a:blip>
          <a:stretch>
            <a:fillRect/>
          </a:stretch>
        </p:blipFill>
        <p:spPr>
          <a:xfrm>
            <a:off x="2262175" y="2225125"/>
            <a:ext cx="4619625" cy="2581275"/>
          </a:xfrm>
          <a:prstGeom prst="rect">
            <a:avLst/>
          </a:prstGeom>
          <a:noFill/>
          <a:ln>
            <a:noFill/>
          </a:ln>
        </p:spPr>
      </p:pic>
      <p:cxnSp>
        <p:nvCxnSpPr>
          <p:cNvPr id="554" name="Google Shape;554;p76"/>
          <p:cNvCxnSpPr>
            <a:endCxn id="552" idx="1"/>
          </p:cNvCxnSpPr>
          <p:nvPr/>
        </p:nvCxnSpPr>
        <p:spPr>
          <a:xfrm flipH="1" rot="10800000">
            <a:off x="337658" y="4860017"/>
            <a:ext cx="8134800" cy="9300"/>
          </a:xfrm>
          <a:prstGeom prst="straightConnector1">
            <a:avLst/>
          </a:prstGeom>
          <a:noFill/>
          <a:ln cap="flat" cmpd="sng" w="9525">
            <a:solidFill>
              <a:srgbClr val="434343"/>
            </a:solidFill>
            <a:prstDash val="solid"/>
            <a:round/>
            <a:headEnd len="sm" w="sm" type="none"/>
            <a:tailEnd len="sm" w="sm" type="none"/>
          </a:ln>
        </p:spPr>
      </p:cxnSp>
      <p:sp>
        <p:nvSpPr>
          <p:cNvPr id="555" name="Google Shape;555;p76"/>
          <p:cNvSpPr txBox="1"/>
          <p:nvPr/>
        </p:nvSpPr>
        <p:spPr>
          <a:xfrm>
            <a:off x="337800" y="4922975"/>
            <a:ext cx="54555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000" u="sng">
                <a:solidFill>
                  <a:schemeClr val="hlink"/>
                </a:solidFill>
                <a:latin typeface="Proxima Nova"/>
                <a:ea typeface="Proxima Nova"/>
                <a:cs typeface="Proxima Nova"/>
                <a:sym typeface="Proxima Nova"/>
                <a:hlinkClick r:id="rId4"/>
              </a:rPr>
              <a:t>StackOverflow Developer Survey 2019</a:t>
            </a:r>
            <a:endParaRPr sz="1000">
              <a:solidFill>
                <a:srgbClr val="434343"/>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7"/>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#6: ML can magically transform your business overnight</a:t>
            </a:r>
            <a:endParaRPr sz="2300">
              <a:latin typeface="Proxima Nova"/>
              <a:ea typeface="Proxima Nova"/>
              <a:cs typeface="Proxima Nova"/>
              <a:sym typeface="Proxima Nova"/>
            </a:endParaRPr>
          </a:p>
        </p:txBody>
      </p:sp>
      <p:sp>
        <p:nvSpPr>
          <p:cNvPr id="561" name="Google Shape;561;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8"/>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Proxima Nova"/>
                <a:ea typeface="Proxima Nova"/>
                <a:cs typeface="Proxima Nova"/>
                <a:sym typeface="Proxima Nova"/>
              </a:rPr>
              <a:t>Myth #6: ML can magically your business overnight</a:t>
            </a:r>
            <a:endParaRPr b="1"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t/>
            </a:r>
            <a:endParaRPr sz="26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rPr lang="en" sz="2300">
                <a:latin typeface="Proxima Nova"/>
                <a:ea typeface="Proxima Nova"/>
                <a:cs typeface="Proxima Nova"/>
                <a:sym typeface="Proxima Nova"/>
              </a:rPr>
              <a:t>Magically: possible</a:t>
            </a:r>
            <a:endParaRPr sz="2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800"/>
              <a:buFont typeface="Arial"/>
              <a:buNone/>
            </a:pPr>
            <a:r>
              <a:rPr lang="en" sz="2300">
                <a:latin typeface="Proxima Nova"/>
                <a:ea typeface="Proxima Nova"/>
                <a:cs typeface="Proxima Nova"/>
                <a:sym typeface="Proxima Nova"/>
              </a:rPr>
              <a:t>Overnight: no</a:t>
            </a:r>
            <a:endParaRPr sz="2300">
              <a:latin typeface="Proxima Nova"/>
              <a:ea typeface="Proxima Nova"/>
              <a:cs typeface="Proxima Nova"/>
              <a:sym typeface="Proxima Nova"/>
            </a:endParaRPr>
          </a:p>
        </p:txBody>
      </p:sp>
      <p:sp>
        <p:nvSpPr>
          <p:cNvPr id="567" name="Google Shape;567;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9"/>
          <p:cNvSpPr txBox="1"/>
          <p:nvPr/>
        </p:nvSpPr>
        <p:spPr>
          <a:xfrm>
            <a:off x="888300" y="528900"/>
            <a:ext cx="7764300" cy="59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3200">
                <a:latin typeface="Proxima Nova"/>
                <a:ea typeface="Proxima Nova"/>
                <a:cs typeface="Proxima Nova"/>
                <a:sym typeface="Proxima Nova"/>
              </a:rPr>
              <a:t>Efficiency improves with maturity</a:t>
            </a:r>
            <a:endParaRPr b="1" sz="3200">
              <a:latin typeface="Proxima Nova"/>
              <a:ea typeface="Proxima Nova"/>
              <a:cs typeface="Proxima Nova"/>
              <a:sym typeface="Proxima Nova"/>
            </a:endParaRPr>
          </a:p>
        </p:txBody>
      </p:sp>
      <p:sp>
        <p:nvSpPr>
          <p:cNvPr id="573" name="Google Shape;573;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4" name="Google Shape;574;p79"/>
          <p:cNvPicPr preferRelativeResize="0"/>
          <p:nvPr/>
        </p:nvPicPr>
        <p:blipFill>
          <a:blip r:embed="rId3">
            <a:alphaModFix/>
          </a:blip>
          <a:stretch>
            <a:fillRect/>
          </a:stretch>
        </p:blipFill>
        <p:spPr>
          <a:xfrm>
            <a:off x="1926800" y="1374813"/>
            <a:ext cx="5687287" cy="3239117"/>
          </a:xfrm>
          <a:prstGeom prst="rect">
            <a:avLst/>
          </a:prstGeom>
          <a:noFill/>
          <a:ln>
            <a:noFill/>
          </a:ln>
        </p:spPr>
      </p:pic>
      <p:sp>
        <p:nvSpPr>
          <p:cNvPr id="575" name="Google Shape;575;p79"/>
          <p:cNvSpPr txBox="1"/>
          <p:nvPr/>
        </p:nvSpPr>
        <p:spPr>
          <a:xfrm>
            <a:off x="337800" y="4922975"/>
            <a:ext cx="38622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b="0" i="0" sz="900" u="none" cap="none" strike="noStrike">
              <a:solidFill>
                <a:srgbClr val="030353"/>
              </a:solidFill>
              <a:latin typeface="Proxima Nova"/>
              <a:ea typeface="Proxima Nova"/>
              <a:cs typeface="Proxima Nova"/>
              <a:sym typeface="Proxima Nova"/>
            </a:endParaRPr>
          </a:p>
        </p:txBody>
      </p:sp>
      <p:sp>
        <p:nvSpPr>
          <p:cNvPr id="576" name="Google Shape;576;p79"/>
          <p:cNvSpPr txBox="1"/>
          <p:nvPr/>
        </p:nvSpPr>
        <p:spPr>
          <a:xfrm>
            <a:off x="337800" y="4922975"/>
            <a:ext cx="54555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000" u="sng">
                <a:solidFill>
                  <a:schemeClr val="hlink"/>
                </a:solidFill>
                <a:latin typeface="Proxima Nova"/>
                <a:ea typeface="Proxima Nova"/>
                <a:cs typeface="Proxima Nova"/>
                <a:sym typeface="Proxima Nova"/>
                <a:hlinkClick r:id="rId4"/>
              </a:rPr>
              <a:t>2020 state of enterprise machine learning</a:t>
            </a:r>
            <a:r>
              <a:rPr lang="en" sz="1000">
                <a:solidFill>
                  <a:srgbClr val="434343"/>
                </a:solidFill>
                <a:latin typeface="Proxima Nova"/>
                <a:ea typeface="Proxima Nova"/>
                <a:cs typeface="Proxima Nova"/>
                <a:sym typeface="Proxima Nova"/>
              </a:rPr>
              <a:t> (Algorithmia, 2020)</a:t>
            </a:r>
            <a:endParaRPr sz="1000">
              <a:solidFill>
                <a:srgbClr val="434343"/>
              </a:solidFill>
            </a:endParaRPr>
          </a:p>
        </p:txBody>
      </p:sp>
      <p:cxnSp>
        <p:nvCxnSpPr>
          <p:cNvPr id="577" name="Google Shape;577;p79"/>
          <p:cNvCxnSpPr/>
          <p:nvPr/>
        </p:nvCxnSpPr>
        <p:spPr>
          <a:xfrm flipH="1" rot="10800000">
            <a:off x="337658" y="4860017"/>
            <a:ext cx="8134800" cy="930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3" name="Google Shape;583;p80"/>
          <p:cNvPicPr preferRelativeResize="0"/>
          <p:nvPr/>
        </p:nvPicPr>
        <p:blipFill>
          <a:blip r:embed="rId3">
            <a:alphaModFix/>
          </a:blip>
          <a:stretch>
            <a:fillRect/>
          </a:stretch>
        </p:blipFill>
        <p:spPr>
          <a:xfrm>
            <a:off x="7178726" y="2958775"/>
            <a:ext cx="1762003" cy="1246626"/>
          </a:xfrm>
          <a:prstGeom prst="rect">
            <a:avLst/>
          </a:prstGeom>
          <a:noFill/>
          <a:ln>
            <a:noFill/>
          </a:ln>
        </p:spPr>
      </p:pic>
      <p:pic>
        <p:nvPicPr>
          <p:cNvPr id="584" name="Google Shape;584;p80"/>
          <p:cNvPicPr preferRelativeResize="0"/>
          <p:nvPr/>
        </p:nvPicPr>
        <p:blipFill>
          <a:blip r:embed="rId4">
            <a:alphaModFix/>
          </a:blip>
          <a:stretch>
            <a:fillRect/>
          </a:stretch>
        </p:blipFill>
        <p:spPr>
          <a:xfrm>
            <a:off x="5278588" y="2961601"/>
            <a:ext cx="1664262" cy="1240975"/>
          </a:xfrm>
          <a:prstGeom prst="rect">
            <a:avLst/>
          </a:prstGeom>
          <a:noFill/>
          <a:ln>
            <a:noFill/>
          </a:ln>
        </p:spPr>
      </p:pic>
      <p:pic>
        <p:nvPicPr>
          <p:cNvPr id="585" name="Google Shape;585;p80"/>
          <p:cNvPicPr preferRelativeResize="0"/>
          <p:nvPr/>
        </p:nvPicPr>
        <p:blipFill>
          <a:blip r:embed="rId5">
            <a:alphaModFix/>
          </a:blip>
          <a:stretch>
            <a:fillRect/>
          </a:stretch>
        </p:blipFill>
        <p:spPr>
          <a:xfrm>
            <a:off x="2140350" y="2961603"/>
            <a:ext cx="1216496" cy="1240975"/>
          </a:xfrm>
          <a:prstGeom prst="rect">
            <a:avLst/>
          </a:prstGeom>
          <a:noFill/>
          <a:ln>
            <a:noFill/>
          </a:ln>
        </p:spPr>
      </p:pic>
      <p:pic>
        <p:nvPicPr>
          <p:cNvPr id="586" name="Google Shape;586;p80"/>
          <p:cNvPicPr preferRelativeResize="0"/>
          <p:nvPr/>
        </p:nvPicPr>
        <p:blipFill>
          <a:blip r:embed="rId6">
            <a:alphaModFix/>
          </a:blip>
          <a:stretch>
            <a:fillRect/>
          </a:stretch>
        </p:blipFill>
        <p:spPr>
          <a:xfrm>
            <a:off x="3742875" y="2958775"/>
            <a:ext cx="1246624" cy="1246624"/>
          </a:xfrm>
          <a:prstGeom prst="rect">
            <a:avLst/>
          </a:prstGeom>
          <a:noFill/>
          <a:ln>
            <a:noFill/>
          </a:ln>
        </p:spPr>
      </p:pic>
      <p:pic>
        <p:nvPicPr>
          <p:cNvPr id="587" name="Google Shape;587;p80"/>
          <p:cNvPicPr preferRelativeResize="0"/>
          <p:nvPr/>
        </p:nvPicPr>
        <p:blipFill>
          <a:blip r:embed="rId7">
            <a:alphaModFix/>
          </a:blip>
          <a:stretch>
            <a:fillRect/>
          </a:stretch>
        </p:blipFill>
        <p:spPr>
          <a:xfrm>
            <a:off x="409575" y="557475"/>
            <a:ext cx="1396699" cy="1396699"/>
          </a:xfrm>
          <a:prstGeom prst="rect">
            <a:avLst/>
          </a:prstGeom>
          <a:noFill/>
          <a:ln>
            <a:noFill/>
          </a:ln>
        </p:spPr>
      </p:pic>
      <p:pic>
        <p:nvPicPr>
          <p:cNvPr id="588" name="Google Shape;588;p80"/>
          <p:cNvPicPr preferRelativeResize="0"/>
          <p:nvPr/>
        </p:nvPicPr>
        <p:blipFill>
          <a:blip r:embed="rId8">
            <a:alphaModFix/>
          </a:blip>
          <a:stretch>
            <a:fillRect/>
          </a:stretch>
        </p:blipFill>
        <p:spPr>
          <a:xfrm>
            <a:off x="1977525" y="374825"/>
            <a:ext cx="1762001" cy="1762001"/>
          </a:xfrm>
          <a:prstGeom prst="rect">
            <a:avLst/>
          </a:prstGeom>
          <a:noFill/>
          <a:ln>
            <a:noFill/>
          </a:ln>
        </p:spPr>
      </p:pic>
      <p:pic>
        <p:nvPicPr>
          <p:cNvPr id="589" name="Google Shape;589;p80"/>
          <p:cNvPicPr preferRelativeResize="0"/>
          <p:nvPr/>
        </p:nvPicPr>
        <p:blipFill>
          <a:blip r:embed="rId9">
            <a:alphaModFix/>
          </a:blip>
          <a:stretch>
            <a:fillRect/>
          </a:stretch>
        </p:blipFill>
        <p:spPr>
          <a:xfrm>
            <a:off x="4033650" y="557475"/>
            <a:ext cx="1315260" cy="1396699"/>
          </a:xfrm>
          <a:prstGeom prst="rect">
            <a:avLst/>
          </a:prstGeom>
          <a:noFill/>
          <a:ln>
            <a:noFill/>
          </a:ln>
        </p:spPr>
      </p:pic>
      <p:pic>
        <p:nvPicPr>
          <p:cNvPr id="590" name="Google Shape;590;p80"/>
          <p:cNvPicPr preferRelativeResize="0"/>
          <p:nvPr/>
        </p:nvPicPr>
        <p:blipFill>
          <a:blip r:embed="rId10">
            <a:alphaModFix/>
          </a:blip>
          <a:stretch>
            <a:fillRect/>
          </a:stretch>
        </p:blipFill>
        <p:spPr>
          <a:xfrm>
            <a:off x="7576275" y="557475"/>
            <a:ext cx="1079259" cy="1396701"/>
          </a:xfrm>
          <a:prstGeom prst="rect">
            <a:avLst/>
          </a:prstGeom>
          <a:noFill/>
          <a:ln>
            <a:noFill/>
          </a:ln>
        </p:spPr>
      </p:pic>
      <p:pic>
        <p:nvPicPr>
          <p:cNvPr id="591" name="Google Shape;591;p80"/>
          <p:cNvPicPr preferRelativeResize="0"/>
          <p:nvPr/>
        </p:nvPicPr>
        <p:blipFill>
          <a:blip r:embed="rId11">
            <a:alphaModFix/>
          </a:blip>
          <a:stretch>
            <a:fillRect/>
          </a:stretch>
        </p:blipFill>
        <p:spPr>
          <a:xfrm>
            <a:off x="6053500" y="438738"/>
            <a:ext cx="818151" cy="1634168"/>
          </a:xfrm>
          <a:prstGeom prst="rect">
            <a:avLst/>
          </a:prstGeom>
          <a:noFill/>
          <a:ln>
            <a:noFill/>
          </a:ln>
        </p:spPr>
      </p:pic>
      <p:pic>
        <p:nvPicPr>
          <p:cNvPr id="592" name="Google Shape;592;p80"/>
          <p:cNvPicPr preferRelativeResize="0"/>
          <p:nvPr/>
        </p:nvPicPr>
        <p:blipFill>
          <a:blip r:embed="rId12">
            <a:alphaModFix/>
          </a:blip>
          <a:stretch>
            <a:fillRect/>
          </a:stretch>
        </p:blipFill>
        <p:spPr>
          <a:xfrm>
            <a:off x="165612" y="3141425"/>
            <a:ext cx="1884626" cy="10269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8" name="Google Shape;598;p81"/>
          <p:cNvPicPr preferRelativeResize="0"/>
          <p:nvPr/>
        </p:nvPicPr>
        <p:blipFill>
          <a:blip r:embed="rId3">
            <a:alphaModFix/>
          </a:blip>
          <a:stretch>
            <a:fillRect/>
          </a:stretch>
        </p:blipFill>
        <p:spPr>
          <a:xfrm>
            <a:off x="7178726" y="2958775"/>
            <a:ext cx="1762003" cy="1246626"/>
          </a:xfrm>
          <a:prstGeom prst="rect">
            <a:avLst/>
          </a:prstGeom>
          <a:noFill/>
          <a:ln>
            <a:noFill/>
          </a:ln>
        </p:spPr>
      </p:pic>
      <p:pic>
        <p:nvPicPr>
          <p:cNvPr id="599" name="Google Shape;599;p81"/>
          <p:cNvPicPr preferRelativeResize="0"/>
          <p:nvPr/>
        </p:nvPicPr>
        <p:blipFill>
          <a:blip r:embed="rId4">
            <a:alphaModFix/>
          </a:blip>
          <a:stretch>
            <a:fillRect/>
          </a:stretch>
        </p:blipFill>
        <p:spPr>
          <a:xfrm>
            <a:off x="5278588" y="2961601"/>
            <a:ext cx="1664262" cy="1240975"/>
          </a:xfrm>
          <a:prstGeom prst="rect">
            <a:avLst/>
          </a:prstGeom>
          <a:noFill/>
          <a:ln>
            <a:noFill/>
          </a:ln>
        </p:spPr>
      </p:pic>
      <p:pic>
        <p:nvPicPr>
          <p:cNvPr id="600" name="Google Shape;600;p81"/>
          <p:cNvPicPr preferRelativeResize="0"/>
          <p:nvPr/>
        </p:nvPicPr>
        <p:blipFill>
          <a:blip r:embed="rId5">
            <a:alphaModFix/>
          </a:blip>
          <a:stretch>
            <a:fillRect/>
          </a:stretch>
        </p:blipFill>
        <p:spPr>
          <a:xfrm>
            <a:off x="2140350" y="2961603"/>
            <a:ext cx="1216496" cy="1240975"/>
          </a:xfrm>
          <a:prstGeom prst="rect">
            <a:avLst/>
          </a:prstGeom>
          <a:noFill/>
          <a:ln>
            <a:noFill/>
          </a:ln>
        </p:spPr>
      </p:pic>
      <p:pic>
        <p:nvPicPr>
          <p:cNvPr id="601" name="Google Shape;601;p81"/>
          <p:cNvPicPr preferRelativeResize="0"/>
          <p:nvPr/>
        </p:nvPicPr>
        <p:blipFill>
          <a:blip r:embed="rId6">
            <a:alphaModFix/>
          </a:blip>
          <a:stretch>
            <a:fillRect/>
          </a:stretch>
        </p:blipFill>
        <p:spPr>
          <a:xfrm>
            <a:off x="3742875" y="2958775"/>
            <a:ext cx="1246624" cy="1246624"/>
          </a:xfrm>
          <a:prstGeom prst="rect">
            <a:avLst/>
          </a:prstGeom>
          <a:noFill/>
          <a:ln>
            <a:noFill/>
          </a:ln>
        </p:spPr>
      </p:pic>
      <p:pic>
        <p:nvPicPr>
          <p:cNvPr id="602" name="Google Shape;602;p81"/>
          <p:cNvPicPr preferRelativeResize="0"/>
          <p:nvPr/>
        </p:nvPicPr>
        <p:blipFill>
          <a:blip r:embed="rId7">
            <a:alphaModFix/>
          </a:blip>
          <a:stretch>
            <a:fillRect/>
          </a:stretch>
        </p:blipFill>
        <p:spPr>
          <a:xfrm>
            <a:off x="409575" y="557475"/>
            <a:ext cx="1396699" cy="1396699"/>
          </a:xfrm>
          <a:prstGeom prst="rect">
            <a:avLst/>
          </a:prstGeom>
          <a:noFill/>
          <a:ln>
            <a:noFill/>
          </a:ln>
        </p:spPr>
      </p:pic>
      <p:pic>
        <p:nvPicPr>
          <p:cNvPr id="603" name="Google Shape;603;p81"/>
          <p:cNvPicPr preferRelativeResize="0"/>
          <p:nvPr/>
        </p:nvPicPr>
        <p:blipFill>
          <a:blip r:embed="rId8">
            <a:alphaModFix/>
          </a:blip>
          <a:stretch>
            <a:fillRect/>
          </a:stretch>
        </p:blipFill>
        <p:spPr>
          <a:xfrm>
            <a:off x="1977525" y="374825"/>
            <a:ext cx="1762001" cy="1762001"/>
          </a:xfrm>
          <a:prstGeom prst="rect">
            <a:avLst/>
          </a:prstGeom>
          <a:noFill/>
          <a:ln>
            <a:noFill/>
          </a:ln>
        </p:spPr>
      </p:pic>
      <p:pic>
        <p:nvPicPr>
          <p:cNvPr id="604" name="Google Shape;604;p81"/>
          <p:cNvPicPr preferRelativeResize="0"/>
          <p:nvPr/>
        </p:nvPicPr>
        <p:blipFill>
          <a:blip r:embed="rId9">
            <a:alphaModFix/>
          </a:blip>
          <a:stretch>
            <a:fillRect/>
          </a:stretch>
        </p:blipFill>
        <p:spPr>
          <a:xfrm>
            <a:off x="4033650" y="557475"/>
            <a:ext cx="1315260" cy="1396699"/>
          </a:xfrm>
          <a:prstGeom prst="rect">
            <a:avLst/>
          </a:prstGeom>
          <a:noFill/>
          <a:ln>
            <a:noFill/>
          </a:ln>
        </p:spPr>
      </p:pic>
      <p:pic>
        <p:nvPicPr>
          <p:cNvPr id="605" name="Google Shape;605;p81"/>
          <p:cNvPicPr preferRelativeResize="0"/>
          <p:nvPr/>
        </p:nvPicPr>
        <p:blipFill>
          <a:blip r:embed="rId10">
            <a:alphaModFix/>
          </a:blip>
          <a:stretch>
            <a:fillRect/>
          </a:stretch>
        </p:blipFill>
        <p:spPr>
          <a:xfrm>
            <a:off x="7576275" y="557475"/>
            <a:ext cx="1079259" cy="1396701"/>
          </a:xfrm>
          <a:prstGeom prst="rect">
            <a:avLst/>
          </a:prstGeom>
          <a:noFill/>
          <a:ln>
            <a:noFill/>
          </a:ln>
        </p:spPr>
      </p:pic>
      <p:sp>
        <p:nvSpPr>
          <p:cNvPr id="606" name="Google Shape;606;p81"/>
          <p:cNvSpPr txBox="1"/>
          <p:nvPr/>
        </p:nvSpPr>
        <p:spPr>
          <a:xfrm>
            <a:off x="903150" y="2177750"/>
            <a:ext cx="7974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9				6				3			        2			    7		</a:t>
            </a:r>
            <a:endParaRPr b="1">
              <a:latin typeface="Proxima Nova"/>
              <a:ea typeface="Proxima Nova"/>
              <a:cs typeface="Proxima Nova"/>
              <a:sym typeface="Proxima Nova"/>
            </a:endParaRPr>
          </a:p>
        </p:txBody>
      </p:sp>
      <p:sp>
        <p:nvSpPr>
          <p:cNvPr id="607" name="Google Shape;607;p81"/>
          <p:cNvSpPr txBox="1"/>
          <p:nvPr/>
        </p:nvSpPr>
        <p:spPr>
          <a:xfrm>
            <a:off x="857300" y="4316725"/>
            <a:ext cx="7974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5</a:t>
            </a:r>
            <a:r>
              <a:rPr b="1" lang="en">
                <a:latin typeface="Proxima Nova"/>
                <a:ea typeface="Proxima Nova"/>
                <a:cs typeface="Proxima Nova"/>
                <a:sym typeface="Proxima Nova"/>
              </a:rPr>
              <a:t>			       1</a:t>
            </a:r>
            <a:r>
              <a:rPr b="1" lang="en">
                <a:latin typeface="Proxima Nova"/>
                <a:ea typeface="Proxima Nova"/>
                <a:cs typeface="Proxima Nova"/>
                <a:sym typeface="Proxima Nova"/>
              </a:rPr>
              <a:t>	</a:t>
            </a:r>
            <a:r>
              <a:rPr b="1" lang="en">
                <a:latin typeface="Proxima Nova"/>
                <a:ea typeface="Proxima Nova"/>
                <a:cs typeface="Proxima Nova"/>
                <a:sym typeface="Proxima Nova"/>
              </a:rPr>
              <a:t>			     8				   10			              4		</a:t>
            </a:r>
            <a:endParaRPr b="1">
              <a:latin typeface="Proxima Nova"/>
              <a:ea typeface="Proxima Nova"/>
              <a:cs typeface="Proxima Nova"/>
              <a:sym typeface="Proxima Nova"/>
            </a:endParaRPr>
          </a:p>
        </p:txBody>
      </p:sp>
      <p:pic>
        <p:nvPicPr>
          <p:cNvPr id="608" name="Google Shape;608;p81"/>
          <p:cNvPicPr preferRelativeResize="0"/>
          <p:nvPr/>
        </p:nvPicPr>
        <p:blipFill>
          <a:blip r:embed="rId11">
            <a:alphaModFix/>
          </a:blip>
          <a:stretch>
            <a:fillRect/>
          </a:stretch>
        </p:blipFill>
        <p:spPr>
          <a:xfrm>
            <a:off x="6053500" y="438738"/>
            <a:ext cx="818151" cy="1634168"/>
          </a:xfrm>
          <a:prstGeom prst="rect">
            <a:avLst/>
          </a:prstGeom>
          <a:noFill/>
          <a:ln>
            <a:noFill/>
          </a:ln>
        </p:spPr>
      </p:pic>
      <p:pic>
        <p:nvPicPr>
          <p:cNvPr id="609" name="Google Shape;609;p81"/>
          <p:cNvPicPr preferRelativeResize="0"/>
          <p:nvPr/>
        </p:nvPicPr>
        <p:blipFill>
          <a:blip r:embed="rId12">
            <a:alphaModFix/>
          </a:blip>
          <a:stretch>
            <a:fillRect/>
          </a:stretch>
        </p:blipFill>
        <p:spPr>
          <a:xfrm>
            <a:off x="165612" y="3141425"/>
            <a:ext cx="1884626" cy="1026925"/>
          </a:xfrm>
          <a:prstGeom prst="rect">
            <a:avLst/>
          </a:prstGeom>
          <a:noFill/>
          <a:ln>
            <a:noFill/>
          </a:ln>
        </p:spPr>
      </p:pic>
      <p:sp>
        <p:nvSpPr>
          <p:cNvPr id="610" name="Google Shape;610;p81"/>
          <p:cNvSpPr txBox="1"/>
          <p:nvPr/>
        </p:nvSpPr>
        <p:spPr>
          <a:xfrm>
            <a:off x="5094400" y="2042238"/>
            <a:ext cx="1079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latin typeface="Proxima Nova"/>
                <a:ea typeface="Proxima Nova"/>
                <a:cs typeface="Proxima Nova"/>
                <a:sym typeface="Proxima Nova"/>
              </a:rPr>
              <a:t>Ishan got a head scratcher!</a:t>
            </a:r>
            <a:endParaRPr>
              <a:solidFill>
                <a:srgbClr val="FF00FF"/>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class will cover ...</a:t>
            </a:r>
            <a:endParaRPr/>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ML </a:t>
            </a:r>
            <a:r>
              <a:rPr lang="en"/>
              <a:t>production</a:t>
            </a:r>
            <a:r>
              <a:rPr lang="en">
                <a:solidFill>
                  <a:srgbClr val="000000"/>
                </a:solidFill>
              </a:rPr>
              <a:t> in the real-world</a:t>
            </a:r>
            <a:r>
              <a:rPr lang="en">
                <a:solidFill>
                  <a:srgbClr val="000000"/>
                </a:solidFill>
              </a:rPr>
              <a:t> from software, hardware, business perspectives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Iterative process for building ML systems </a:t>
            </a:r>
            <a:r>
              <a:rPr lang="en" u="sng">
                <a:solidFill>
                  <a:srgbClr val="000000"/>
                </a:solidFill>
              </a:rPr>
              <a:t>at scale</a:t>
            </a:r>
            <a:endParaRPr u="sng">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project scoping, data management, developing, deploying,</a:t>
            </a:r>
            <a:r>
              <a:rPr lang="en"/>
              <a:t> </a:t>
            </a:r>
            <a:r>
              <a:rPr lang="en">
                <a:solidFill>
                  <a:srgbClr val="000000"/>
                </a:solidFill>
              </a:rPr>
              <a:t>monitoring &amp; </a:t>
            </a:r>
            <a:r>
              <a:rPr lang="en"/>
              <a:t>maintenance</a:t>
            </a:r>
            <a:r>
              <a:rPr lang="en">
                <a:solidFill>
                  <a:srgbClr val="000000"/>
                </a:solidFill>
              </a:rPr>
              <a:t>, </a:t>
            </a:r>
            <a:r>
              <a:rPr lang="en">
                <a:solidFill>
                  <a:schemeClr val="dk1"/>
                </a:solidFill>
              </a:rPr>
              <a:t>infrastructure &amp; hardware, </a:t>
            </a:r>
            <a:r>
              <a:rPr lang="en">
                <a:solidFill>
                  <a:srgbClr val="000000"/>
                </a:solidFill>
              </a:rPr>
              <a:t>business analysis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Challenges and solutions </a:t>
            </a:r>
            <a:r>
              <a:rPr lang="en"/>
              <a:t>of ML engineering</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108" name="Google Shape;10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2"/>
          <p:cNvSpPr txBox="1"/>
          <p:nvPr/>
        </p:nvSpPr>
        <p:spPr>
          <a:xfrm>
            <a:off x="1344750" y="1499250"/>
            <a:ext cx="71277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Proxima Nova"/>
                <a:ea typeface="Proxima Nova"/>
                <a:cs typeface="Proxima Nova"/>
                <a:sym typeface="Proxima Nova"/>
              </a:rPr>
              <a:t>Machine Learning Systems Design</a:t>
            </a:r>
            <a:endParaRPr sz="2200">
              <a:latin typeface="Proxima Nova"/>
              <a:ea typeface="Proxima Nova"/>
              <a:cs typeface="Proxima Nova"/>
              <a:sym typeface="Proxima Nova"/>
            </a:endParaRPr>
          </a:p>
          <a:p>
            <a:pPr indent="0" lvl="0" marL="0" rtl="0" algn="l">
              <a:spcBef>
                <a:spcPts val="0"/>
              </a:spcBef>
              <a:spcAft>
                <a:spcPts val="0"/>
              </a:spcAft>
              <a:buNone/>
            </a:pPr>
            <a:r>
              <a:rPr lang="en" sz="2100">
                <a:latin typeface="Proxima Nova"/>
                <a:ea typeface="Proxima Nova"/>
                <a:cs typeface="Proxima Nova"/>
                <a:sym typeface="Proxima Nova"/>
              </a:rPr>
              <a:t>Next class:</a:t>
            </a:r>
            <a:r>
              <a:rPr lang="en" sz="2100">
                <a:latin typeface="Proxima Nova"/>
                <a:ea typeface="Proxima Nova"/>
                <a:cs typeface="Proxima Nova"/>
                <a:sym typeface="Proxima Nova"/>
              </a:rPr>
              <a:t> Designing an ML system</a:t>
            </a:r>
            <a:endParaRPr sz="1500">
              <a:solidFill>
                <a:srgbClr val="666666"/>
              </a:solidFill>
              <a:latin typeface="Proxima Nova"/>
              <a:ea typeface="Proxima Nova"/>
              <a:cs typeface="Proxima Nova"/>
              <a:sym typeface="Proxima Nova"/>
            </a:endParaRPr>
          </a:p>
        </p:txBody>
      </p:sp>
      <p:pic>
        <p:nvPicPr>
          <p:cNvPr id="616" name="Google Shape;616;p82"/>
          <p:cNvPicPr preferRelativeResize="0"/>
          <p:nvPr/>
        </p:nvPicPr>
        <p:blipFill>
          <a:blip r:embed="rId3">
            <a:alphaModFix/>
          </a:blip>
          <a:stretch>
            <a:fillRect/>
          </a:stretch>
        </p:blipFill>
        <p:spPr>
          <a:xfrm>
            <a:off x="822125" y="4482450"/>
            <a:ext cx="1199957" cy="393600"/>
          </a:xfrm>
          <a:prstGeom prst="rect">
            <a:avLst/>
          </a:prstGeom>
          <a:noFill/>
          <a:ln>
            <a:noFill/>
          </a:ln>
        </p:spPr>
      </p:pic>
      <p:sp>
        <p:nvSpPr>
          <p:cNvPr id="617" name="Google Shape;617;p82"/>
          <p:cNvSpPr txBox="1"/>
          <p:nvPr/>
        </p:nvSpPr>
        <p:spPr>
          <a:xfrm>
            <a:off x="5898775" y="4482450"/>
            <a:ext cx="300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34343"/>
                </a:solidFill>
                <a:latin typeface="Proxima Nova"/>
                <a:ea typeface="Proxima Nova"/>
                <a:cs typeface="Proxima Nova"/>
                <a:sym typeface="Proxima Nova"/>
              </a:rPr>
              <a:t>cs329s.stanford.edu | </a:t>
            </a:r>
            <a:r>
              <a:rPr lang="en" sz="1300">
                <a:solidFill>
                  <a:srgbClr val="434343"/>
                </a:solidFill>
                <a:latin typeface="Proxima Nova"/>
                <a:ea typeface="Proxima Nova"/>
                <a:cs typeface="Proxima Nova"/>
                <a:sym typeface="Proxima Nova"/>
              </a:rPr>
              <a:t>Chip Huyen</a:t>
            </a:r>
            <a:endParaRPr sz="110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class will not teach ...</a:t>
            </a:r>
            <a:endParaRPr/>
          </a:p>
        </p:txBody>
      </p:sp>
      <p:sp>
        <p:nvSpPr>
          <p:cNvPr id="114" name="Google Shape;11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Machine learning/deep learning algorithms</a:t>
            </a:r>
            <a:endParaRPr/>
          </a:p>
          <a:p>
            <a:pPr indent="-317500" lvl="1" marL="914400" rtl="0" algn="l">
              <a:spcBef>
                <a:spcPts val="0"/>
              </a:spcBef>
              <a:spcAft>
                <a:spcPts val="0"/>
              </a:spcAft>
              <a:buSzPts val="1400"/>
              <a:buChar char="○"/>
            </a:pPr>
            <a:r>
              <a:rPr lang="en"/>
              <a:t>CS 229: Machine Learning</a:t>
            </a:r>
            <a:endParaRPr/>
          </a:p>
          <a:p>
            <a:pPr indent="-317500" lvl="1" marL="914400" rtl="0" algn="l">
              <a:spcBef>
                <a:spcPts val="0"/>
              </a:spcBef>
              <a:spcAft>
                <a:spcPts val="0"/>
              </a:spcAft>
              <a:buSzPts val="1400"/>
              <a:buChar char="○"/>
            </a:pPr>
            <a:r>
              <a:rPr lang="en"/>
              <a:t>CS 230: Deep Learning</a:t>
            </a:r>
            <a:endParaRPr/>
          </a:p>
          <a:p>
            <a:pPr indent="-317500" lvl="1" marL="914400" rtl="0" algn="l">
              <a:spcBef>
                <a:spcPts val="0"/>
              </a:spcBef>
              <a:spcAft>
                <a:spcPts val="0"/>
              </a:spcAft>
              <a:buSzPts val="1400"/>
              <a:buChar char="○"/>
            </a:pPr>
            <a:r>
              <a:rPr lang="en"/>
              <a:t>CS 231N: Convolutional Neural Networks for Visual Recognition</a:t>
            </a:r>
            <a:endParaRPr/>
          </a:p>
          <a:p>
            <a:pPr indent="-317500" lvl="1" marL="914400" rtl="0" algn="l">
              <a:spcBef>
                <a:spcPts val="0"/>
              </a:spcBef>
              <a:spcAft>
                <a:spcPts val="0"/>
              </a:spcAft>
              <a:buSzPts val="1400"/>
              <a:buChar char="○"/>
            </a:pPr>
            <a:r>
              <a:rPr lang="en"/>
              <a:t>CS 224N:  Natural Language Processing with Deep Learning</a:t>
            </a:r>
            <a:endParaRPr/>
          </a:p>
          <a:p>
            <a:pPr indent="-342900" lvl="0" marL="457200" rtl="0" algn="l">
              <a:spcBef>
                <a:spcPts val="0"/>
              </a:spcBef>
              <a:spcAft>
                <a:spcPts val="0"/>
              </a:spcAft>
              <a:buSzPts val="1800"/>
              <a:buChar char="●"/>
            </a:pPr>
            <a:r>
              <a:rPr lang="en"/>
              <a:t>Computer systems</a:t>
            </a:r>
            <a:endParaRPr/>
          </a:p>
          <a:p>
            <a:pPr indent="-317500" lvl="1" marL="914400" rtl="0" algn="l">
              <a:spcBef>
                <a:spcPts val="0"/>
              </a:spcBef>
              <a:spcAft>
                <a:spcPts val="0"/>
              </a:spcAft>
              <a:buSzPts val="1400"/>
              <a:buChar char="○"/>
            </a:pPr>
            <a:r>
              <a:rPr lang="en"/>
              <a:t>CS 110: Principles of Computer Systems</a:t>
            </a:r>
            <a:endParaRPr/>
          </a:p>
          <a:p>
            <a:pPr indent="-317500" lvl="1" marL="914400" rtl="0" algn="l">
              <a:spcBef>
                <a:spcPts val="0"/>
              </a:spcBef>
              <a:spcAft>
                <a:spcPts val="0"/>
              </a:spcAft>
              <a:buSzPts val="1400"/>
              <a:buChar char="○"/>
            </a:pPr>
            <a:r>
              <a:rPr lang="en"/>
              <a:t>CS 140E: Operating systems design and implementation</a:t>
            </a:r>
            <a:endParaRPr/>
          </a:p>
          <a:p>
            <a:pPr indent="-342900" lvl="0" marL="457200" rtl="0" algn="l">
              <a:spcBef>
                <a:spcPts val="0"/>
              </a:spcBef>
              <a:spcAft>
                <a:spcPts val="0"/>
              </a:spcAft>
              <a:buSzPts val="1800"/>
              <a:buChar char="●"/>
            </a:pPr>
            <a:r>
              <a:rPr lang="en"/>
              <a:t>UX design</a:t>
            </a:r>
            <a:endParaRPr/>
          </a:p>
          <a:p>
            <a:pPr indent="-317500" lvl="1" marL="914400" rtl="0" algn="l">
              <a:spcBef>
                <a:spcPts val="0"/>
              </a:spcBef>
              <a:spcAft>
                <a:spcPts val="0"/>
              </a:spcAft>
              <a:buSzPts val="1400"/>
              <a:buChar char="○"/>
            </a:pPr>
            <a:r>
              <a:rPr lang="en"/>
              <a:t>CS 147: Introduction to Human-Computer Interaction Design</a:t>
            </a:r>
            <a:endParaRPr/>
          </a:p>
          <a:p>
            <a:pPr indent="-317500" lvl="1" marL="914400" rtl="0" algn="l">
              <a:spcBef>
                <a:spcPts val="0"/>
              </a:spcBef>
              <a:spcAft>
                <a:spcPts val="0"/>
              </a:spcAft>
              <a:buSzPts val="1400"/>
              <a:buChar char="○"/>
            </a:pPr>
            <a:r>
              <a:rPr lang="en"/>
              <a:t>DESINST 240: Designing Machine Learning: A Multidisciplinary Approach</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15" name="Google Shape;11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expectation</a:t>
            </a:r>
            <a:endParaRPr/>
          </a:p>
        </p:txBody>
      </p:sp>
      <p:sp>
        <p:nvSpPr>
          <p:cNvPr id="121" name="Google Shape;12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Creating Vision - Vision Birth Scene - Avengers Age of Ultron (2015) Movie CLIP [4K ULTRA HD]&#10;&#10;Movie info: https://www.imdb.com/title/tt2395427/&#10;Buy it on Blu-ray: https://amzn.to/2DpE7Uw&#10;Buy it on 4K: https://amzn.to/2HYJ786&#10;&#10;Starring: Chris Evans, Samuel L. Jackson, Robert Downey Jr., Linda Cardellini, Mark Ruffalo, Andy Serkis, Thomas Kretschmann, Jeremy Renner, Don Cheadle, Paul Bettany, Stellan Skarsgård, Scarlett Johansson, Julie Delpy, Idris Elba, Cobie Smulders, Hayley Atwell, Chris Hemsworth, James Spader, Elizabeth Olsen, Aaron Taylor-Johnson, Claudia Kim&#10;&#10;&#10;#AvengersAgeofUltron &#10;TM &amp; © Disney (2015)&#10;Fair use. &#10;Copyright Disclaimer Under Section 107 of the Copyright Act 1976, allowance is made for &quot;fair use&quot; for purposes such as criticism, comment, news reporting, teaching, scholarship, and research. Fair use is a use permitted by copyright statute that might otherwise be infringing. Non-profit, educational or personal use tips the balance in favor of fair use. No copyright infringement intended." id="122" name="Google Shape;122;p21" title="Creating Vision - Vision Birth Scene - Avengers Age of Ultron (2015) Movie CLIP HD">
            <a:hlinkClick r:id="rId3"/>
          </p:cNvPr>
          <p:cNvPicPr preferRelativeResize="0"/>
          <p:nvPr/>
        </p:nvPicPr>
        <p:blipFill>
          <a:blip r:embed="rId4">
            <a:alphaModFix/>
          </a:blip>
          <a:stretch>
            <a:fillRect/>
          </a:stretch>
        </p:blipFill>
        <p:spPr>
          <a:xfrm>
            <a:off x="354750" y="1234225"/>
            <a:ext cx="4572000" cy="3429000"/>
          </a:xfrm>
          <a:prstGeom prst="rect">
            <a:avLst/>
          </a:prstGeom>
          <a:noFill/>
          <a:ln>
            <a:noFill/>
          </a:ln>
        </p:spPr>
      </p:pic>
      <p:sp>
        <p:nvSpPr>
          <p:cNvPr id="123" name="Google Shape;123;p21"/>
          <p:cNvSpPr txBox="1"/>
          <p:nvPr/>
        </p:nvSpPr>
        <p:spPr>
          <a:xfrm>
            <a:off x="5915575" y="1946475"/>
            <a:ext cx="21966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Proxima Nova"/>
                <a:ea typeface="Proxima Nova"/>
                <a:cs typeface="Proxima Nova"/>
                <a:sym typeface="Proxima Nova"/>
              </a:rPr>
              <a:t>This class won’t teach you how to do this</a:t>
            </a:r>
            <a:endParaRPr>
              <a:solidFill>
                <a:srgbClr val="FF00FF"/>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